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11" r:id="rId2"/>
    <p:sldId id="312" r:id="rId3"/>
    <p:sldId id="313" r:id="rId4"/>
    <p:sldId id="314" r:id="rId5"/>
    <p:sldId id="315" r:id="rId6"/>
    <p:sldId id="358" r:id="rId7"/>
    <p:sldId id="359" r:id="rId8"/>
    <p:sldId id="360" r:id="rId9"/>
    <p:sldId id="316" r:id="rId10"/>
    <p:sldId id="317" r:id="rId11"/>
    <p:sldId id="361" r:id="rId12"/>
    <p:sldId id="362" r:id="rId13"/>
    <p:sldId id="363" r:id="rId14"/>
    <p:sldId id="364" r:id="rId15"/>
    <p:sldId id="318" r:id="rId16"/>
    <p:sldId id="319" r:id="rId17"/>
    <p:sldId id="320" r:id="rId18"/>
    <p:sldId id="321" r:id="rId19"/>
    <p:sldId id="322" r:id="rId20"/>
    <p:sldId id="323" r:id="rId21"/>
    <p:sldId id="266" r:id="rId22"/>
    <p:sldId id="267" r:id="rId23"/>
    <p:sldId id="303" r:id="rId24"/>
    <p:sldId id="304" r:id="rId25"/>
    <p:sldId id="269" r:id="rId26"/>
    <p:sldId id="306" r:id="rId27"/>
    <p:sldId id="310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42" r:id="rId36"/>
    <p:sldId id="343" r:id="rId37"/>
    <p:sldId id="344" r:id="rId38"/>
    <p:sldId id="345" r:id="rId39"/>
    <p:sldId id="346" r:id="rId40"/>
    <p:sldId id="347" r:id="rId41"/>
    <p:sldId id="348" r:id="rId42"/>
    <p:sldId id="349" r:id="rId43"/>
    <p:sldId id="350" r:id="rId44"/>
    <p:sldId id="351" r:id="rId45"/>
    <p:sldId id="365" r:id="rId46"/>
    <p:sldId id="353" r:id="rId47"/>
    <p:sldId id="354" r:id="rId48"/>
    <p:sldId id="366" r:id="rId49"/>
    <p:sldId id="355" r:id="rId50"/>
    <p:sldId id="356" r:id="rId51"/>
    <p:sldId id="357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B9061-8DC8-4A71-B049-3EAC61F44250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DD9A8-CB2F-44BE-8830-F56018A8D2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1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F014-4599-48B2-BE67-B3137AC2A117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0D57-158F-46C6-B21D-0EF46DEF2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11C3F-D3CF-47B7-968A-7F972AA9BB63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19758-EDE9-46D5-9927-1C04CE78D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CDF8-DFD9-49DA-8AFD-E3B3D8916EB2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01A90-C5B2-49EE-83A6-80DF007EA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81359-15D5-4E2A-BD74-9A1A446BDD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473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1A934-9DC8-4C07-A33D-720EA9CFDF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35125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5A39-7C20-4465-83D4-D4EF9EEB6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677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5486-48AF-4633-B661-FA6588EEFC32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2D5F6-C183-4C53-A7B5-8B9914894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2E91-6347-4AD6-93CF-BED1923FD1A7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E4073-C26C-464A-B7E1-754203DBC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669BD-79E6-4CD6-99EA-DE4F3767A997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86752-BEDA-4E22-BA9A-FC587B838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13DA-9617-4BC1-BD08-41615846BD83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48DF-D87E-4ABC-BAD9-6D1C46D9E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C63A-7487-48C9-8423-96A049409A0A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81538-3F00-4686-8353-F3C645517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E6679-2B27-4B6B-BAEA-93E337A0AAC1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C427-56CA-47D2-912F-E11F07581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6AB5D-BE04-49BE-9500-2A34F0EAC16F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7FD4F-1862-4E8E-8AF3-7FE6B8937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4B6DB-B632-4FFE-8092-49A708F19BCB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4288-6CAA-4898-A119-5774ACC2A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3A30C5-3E8A-4B44-BA0D-95BF6BAEB710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F124A5-70E2-4D07-8E0B-56D95CBF6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bse.sci-lib.com/article113581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dirty="0" smtClean="0">
                <a:solidFill>
                  <a:srgbClr val="7030A0"/>
                </a:solidFill>
              </a:rPr>
              <a:t>ОСНОВЫ ТЕРМОДИНАМИКИ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2296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FF3300"/>
                </a:solidFill>
              </a:rPr>
              <a:t>_________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i="1" dirty="0" smtClean="0">
                <a:solidFill>
                  <a:srgbClr val="0000FF"/>
                </a:solidFill>
              </a:rPr>
              <a:t>Термодинамика – теория тепловых процессов, в которой не учитывается молекулярное строение тел.</a:t>
            </a:r>
          </a:p>
        </p:txBody>
      </p:sp>
    </p:spTree>
    <p:extLst>
      <p:ext uri="{BB962C8B-B14F-4D97-AF65-F5344CB8AC3E}">
        <p14:creationId xmlns:p14="http://schemas.microsoft.com/office/powerpoint/2010/main" val="214227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Реальный газ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i="1" smtClean="0"/>
              <a:t>Е</a:t>
            </a:r>
            <a:r>
              <a:rPr lang="ru-RU" altLang="ru-RU" sz="2800" i="1" smtClean="0"/>
              <a:t>р ≠ 0</a:t>
            </a:r>
          </a:p>
          <a:p>
            <a:pPr eaLnBrk="1" hangingPunct="1"/>
            <a:r>
              <a:rPr lang="ru-RU" altLang="ru-RU" sz="2800" i="1" smtClean="0"/>
              <a:t>Движение сложное</a:t>
            </a:r>
          </a:p>
          <a:p>
            <a:pPr eaLnBrk="1" hangingPunct="1"/>
            <a:r>
              <a:rPr lang="ru-RU" altLang="ru-RU" sz="2800" i="1" smtClean="0"/>
              <a:t>Внутренняя энергия зависит от структуры молекул, объема, температуры.  </a:t>
            </a:r>
            <a:endParaRPr lang="ru-RU" altLang="ru-RU" sz="3600" smtClean="0"/>
          </a:p>
        </p:txBody>
      </p:sp>
    </p:spTree>
    <p:extLst>
      <p:ext uri="{BB962C8B-B14F-4D97-AF65-F5344CB8AC3E}">
        <p14:creationId xmlns:p14="http://schemas.microsoft.com/office/powerpoint/2010/main" val="403365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116632"/>
            <a:ext cx="8640960" cy="5760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8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Способы изменения внутренней энергии тел</a:t>
            </a:r>
            <a:endParaRPr lang="ru-RU" sz="2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207" y="1052736"/>
            <a:ext cx="3319657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Механическая работа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7111" y="1052736"/>
            <a:ext cx="306398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Теплопередача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3857" y="1052736"/>
            <a:ext cx="2660144" cy="86409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Химические реакции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2274568"/>
            <a:ext cx="1443617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Трение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0293" y="3202815"/>
            <a:ext cx="2152577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Деформация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3125" y="4077072"/>
            <a:ext cx="1887160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Дробление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8767" y="2274568"/>
            <a:ext cx="1839849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Излучение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98767" y="3202815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Конвекция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98767" y="4086808"/>
            <a:ext cx="295232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Теплопроводность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403140" y="2285912"/>
            <a:ext cx="2772815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Экзотермическая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7521" y="3202815"/>
            <a:ext cx="2772815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/>
            <a:r>
              <a:rPr lang="ru-RU" sz="2400" dirty="0" smtClean="0">
                <a:solidFill>
                  <a:srgbClr val="990000"/>
                </a:solidFill>
                <a:latin typeface="Georgia" pitchFamily="18" charset="0"/>
                <a:cs typeface="Times New Roman" pitchFamily="18" charset="0"/>
              </a:rPr>
              <a:t>Эндотермическая</a:t>
            </a:r>
            <a:endParaRPr lang="ru-RU" sz="2400" dirty="0">
              <a:solidFill>
                <a:srgbClr val="99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991" y="817514"/>
            <a:ext cx="8741424" cy="131534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  <a:latin typeface="Georgia" pitchFamily="18" charset="0"/>
              </a:rPr>
              <a:t>Теплопроводность </a:t>
            </a:r>
            <a:r>
              <a:rPr lang="ru-RU" sz="2400" dirty="0">
                <a:latin typeface="Georgia" pitchFamily="18" charset="0"/>
              </a:rPr>
              <a:t>—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это перенос внутренней энергии от более нагретых участков тела к менее нагретым за счёт теплового движения и взаимодействия частиц тела.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1520" y="116632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теплопередачи</a:t>
            </a:r>
            <a:endParaRPr lang="ru-RU" sz="36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6329"/>
            <a:ext cx="3672408" cy="266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896" y="2000479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Теплопроводность разных веществ различна.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Высокую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теплопроводность имеют металлы: лучшими проводниками тепла являются серебро, медь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золото.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Теплопроводность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жидкостей гораздо меньше.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896" y="5067187"/>
            <a:ext cx="85425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Газы проводят тепло настолько плохо, что относятся уже к теплоизоляторам: молекулы газов из-за больших расстояний между ними слабо взаимодействуют друг с другом. </a:t>
            </a:r>
          </a:p>
        </p:txBody>
      </p:sp>
    </p:spTree>
    <p:extLst>
      <p:ext uri="{BB962C8B-B14F-4D97-AF65-F5344CB8AC3E}">
        <p14:creationId xmlns:p14="http://schemas.microsoft.com/office/powerpoint/2010/main" val="67687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1642" y="548680"/>
            <a:ext cx="8741424" cy="1315342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>
                <a:solidFill>
                  <a:srgbClr val="C00000"/>
                </a:solidFill>
              </a:rPr>
              <a:t>Конвекция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— это перенос внутренней энергии в жидкостях или газах в результате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циркуляции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потоков и перемешивания вещества.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1520" y="-6198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теплопередачи</a:t>
            </a:r>
            <a:endParaRPr lang="ru-RU" sz="3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224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Воздух вблизи батареи нагревается 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расширяется.</a:t>
            </a: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Действующая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этот воздух сила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тяжести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остаётся прежней, а выталкивающая сила со стороны окружающего воздуха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увеличивается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так что нагретый воздух начинает всплывать к потолку.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На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его место приходит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холодный,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 которым повторяется то же самое.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337484" cy="259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8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7991" y="817514"/>
            <a:ext cx="8741424" cy="883294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  <a:latin typeface="Georgia" pitchFamily="18" charset="0"/>
              </a:rPr>
              <a:t>Тепловое излучение </a:t>
            </a:r>
            <a:r>
              <a:rPr lang="ru-RU" sz="2400" dirty="0">
                <a:latin typeface="Georgia" pitchFamily="18" charset="0"/>
              </a:rPr>
              <a:t>—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это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электромагнитное излучение определенной длины волны.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51520" y="116632"/>
            <a:ext cx="8229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buNone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Виды теплопередачи</a:t>
            </a:r>
            <a:endParaRPr lang="ru-RU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5896" y="1772816"/>
            <a:ext cx="861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Тепловое излучение в отличии от других способов теплопередачи возможно в вакууме.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21506" name="Picture 2" descr="https://static.life.ru/posts/2016/03/400217/1aa783381ce5b232933988572edd214b__66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20" y="2686018"/>
            <a:ext cx="6552728" cy="399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0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2060"/>
                </a:solidFill>
              </a:rPr>
              <a:t>Изменение внутренней энергии тела </a:t>
            </a:r>
            <a:r>
              <a:rPr lang="el-GR" altLang="ru-RU" sz="4000" b="1" smtClean="0">
                <a:solidFill>
                  <a:srgbClr val="002060"/>
                </a:solidFill>
                <a:cs typeface="Arial" charset="0"/>
              </a:rPr>
              <a:t>Δ</a:t>
            </a:r>
            <a:r>
              <a:rPr lang="en-US" altLang="ru-RU" sz="4000" b="1" smtClean="0">
                <a:solidFill>
                  <a:srgbClr val="002060"/>
                </a:solidFill>
                <a:cs typeface="Arial" charset="0"/>
              </a:rPr>
              <a:t>U</a:t>
            </a:r>
            <a:endParaRPr lang="el-GR" altLang="ru-RU" sz="4000" b="1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133600"/>
            <a:ext cx="7272486" cy="44529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dirty="0" smtClean="0">
                <a:solidFill>
                  <a:srgbClr val="0070C0"/>
                </a:solidFill>
              </a:rPr>
              <a:t>Совершение работы А</a:t>
            </a:r>
          </a:p>
          <a:p>
            <a:pPr eaLnBrk="1" hangingPunct="1">
              <a:buFontTx/>
              <a:buNone/>
            </a:pPr>
            <a:endParaRPr lang="ru-RU" altLang="ru-RU" sz="3600" b="1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2400" dirty="0" smtClean="0"/>
              <a:t> 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над                                                   самим</a:t>
            </a:r>
          </a:p>
          <a:p>
            <a:pPr eaLnBrk="1" hangingPunct="1">
              <a:buFontTx/>
              <a:buNone/>
            </a:pPr>
            <a:r>
              <a:rPr lang="ru-RU" altLang="ru-RU" sz="2800" b="1" dirty="0" smtClean="0">
                <a:solidFill>
                  <a:srgbClr val="0070C0"/>
                </a:solidFill>
              </a:rPr>
              <a:t>телом                                                 </a:t>
            </a:r>
            <a:r>
              <a:rPr lang="ru-RU" altLang="ru-RU" sz="2800" b="1" dirty="0" err="1" smtClean="0">
                <a:solidFill>
                  <a:srgbClr val="0070C0"/>
                </a:solidFill>
              </a:rPr>
              <a:t>телом</a:t>
            </a:r>
            <a:endParaRPr lang="ru-RU" altLang="ru-RU" sz="2800" b="1" dirty="0" smtClean="0">
              <a:solidFill>
                <a:srgbClr val="0070C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cs typeface="Arial" charset="0"/>
              </a:rPr>
              <a:t>  </a:t>
            </a:r>
            <a:r>
              <a:rPr lang="el-GR" altLang="ru-RU" sz="4000" b="1" dirty="0" smtClean="0">
                <a:solidFill>
                  <a:srgbClr val="C00000"/>
                </a:solidFill>
                <a:cs typeface="Arial" charset="0"/>
              </a:rPr>
              <a:t>Δ</a:t>
            </a:r>
            <a:r>
              <a:rPr lang="en-US" altLang="ru-RU" sz="4000" b="1" dirty="0" smtClean="0">
                <a:solidFill>
                  <a:srgbClr val="C00000"/>
                </a:solidFill>
                <a:cs typeface="Arial" charset="0"/>
              </a:rPr>
              <a:t>U           </a:t>
            </a:r>
            <a:r>
              <a:rPr lang="ru-RU" altLang="ru-RU" sz="4000" b="1" dirty="0" smtClean="0">
                <a:solidFill>
                  <a:srgbClr val="C00000"/>
                </a:solidFill>
                <a:cs typeface="Arial" charset="0"/>
              </a:rPr>
              <a:t>                           </a:t>
            </a:r>
            <a:r>
              <a:rPr lang="el-GR" altLang="ru-RU" sz="4000" b="1" dirty="0" smtClean="0">
                <a:solidFill>
                  <a:srgbClr val="C00000"/>
                </a:solidFill>
                <a:cs typeface="Arial" charset="0"/>
              </a:rPr>
              <a:t>Δ</a:t>
            </a:r>
            <a:r>
              <a:rPr lang="en-US" altLang="ru-RU" sz="4000" b="1" dirty="0" smtClean="0">
                <a:solidFill>
                  <a:srgbClr val="C00000"/>
                </a:solidFill>
                <a:cs typeface="Arial" charset="0"/>
              </a:rPr>
              <a:t>U</a:t>
            </a:r>
            <a:endParaRPr lang="el-GR" altLang="ru-RU" sz="4000" b="1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9226" name="Line 13"/>
          <p:cNvSpPr>
            <a:spLocks noChangeShapeType="1"/>
          </p:cNvSpPr>
          <p:nvPr/>
        </p:nvSpPr>
        <p:spPr bwMode="auto">
          <a:xfrm flipH="1">
            <a:off x="1116013" y="2851151"/>
            <a:ext cx="863600" cy="64928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7" name="Line 14"/>
          <p:cNvSpPr>
            <a:spLocks noChangeShapeType="1"/>
          </p:cNvSpPr>
          <p:nvPr/>
        </p:nvSpPr>
        <p:spPr bwMode="auto">
          <a:xfrm>
            <a:off x="4572000" y="2851150"/>
            <a:ext cx="936625" cy="64928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8" name="Line 15"/>
          <p:cNvSpPr>
            <a:spLocks noChangeShapeType="1"/>
          </p:cNvSpPr>
          <p:nvPr/>
        </p:nvSpPr>
        <p:spPr bwMode="auto">
          <a:xfrm flipV="1">
            <a:off x="1547813" y="4581526"/>
            <a:ext cx="0" cy="50323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9" name="Line 16"/>
          <p:cNvSpPr>
            <a:spLocks noChangeShapeType="1"/>
          </p:cNvSpPr>
          <p:nvPr/>
        </p:nvSpPr>
        <p:spPr bwMode="auto">
          <a:xfrm>
            <a:off x="6516216" y="4725144"/>
            <a:ext cx="0" cy="503237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1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Работа в термодинамике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8575" y="4351338"/>
            <a:ext cx="4762500" cy="4525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/>
              <a:t>Работа газа: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r>
              <a:rPr lang="ru-RU" altLang="ru-RU" sz="2800" b="1" dirty="0" smtClean="0"/>
              <a:t>Работа внешних сил:</a:t>
            </a:r>
          </a:p>
          <a:p>
            <a:pPr eaLnBrk="1" hangingPunct="1">
              <a:defRPr/>
            </a:pPr>
            <a:endParaRPr lang="ru-RU" altLang="ru-RU" sz="2800" b="1" dirty="0" smtClean="0"/>
          </a:p>
          <a:p>
            <a:pPr eaLnBrk="1" hangingPunct="1">
              <a:defRPr/>
            </a:pPr>
            <a:endParaRPr lang="ru-RU" altLang="ru-RU" sz="2800" b="1" dirty="0" smtClean="0"/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170238" y="4275138"/>
          <a:ext cx="54133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Формула" r:id="rId3" imgW="1409700" imgH="228600" progId="Equation.3">
                  <p:embed/>
                </p:oleObj>
              </mc:Choice>
              <mc:Fallback>
                <p:oleObj name="Формула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4275138"/>
                        <a:ext cx="5413375" cy="879475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26038" y="5732463"/>
          <a:ext cx="2425700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Формула" r:id="rId5" imgW="533169" imgH="228501" progId="Equation.3">
                  <p:embed/>
                </p:oleObj>
              </mc:Choice>
              <mc:Fallback>
                <p:oleObj name="Формула" r:id="rId5" imgW="5331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5732463"/>
                        <a:ext cx="2425700" cy="1039812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354013" y="1431925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altLang="ru-RU" sz="3600" b="1" i="1"/>
              <a:t>Изобарный процесс </a:t>
            </a:r>
            <a:r>
              <a:rPr lang="en-US" altLang="ru-RU" sz="3600" b="1" i="1"/>
              <a:t>p = const</a:t>
            </a:r>
          </a:p>
          <a:p>
            <a:pPr marL="514350" indent="-514350" eaLnBrk="1" hangingPunct="1"/>
            <a:r>
              <a:rPr lang="en-US" altLang="ru-RU" sz="3600" i="1"/>
              <a:t>					A</a:t>
            </a:r>
            <a:r>
              <a:rPr lang="ru-RU" altLang="ru-RU" sz="2400" i="1"/>
              <a:t>г</a:t>
            </a:r>
            <a:r>
              <a:rPr lang="en-US" altLang="ru-RU" sz="3600" i="1"/>
              <a:t>= F ∙ h</a:t>
            </a:r>
          </a:p>
          <a:p>
            <a:pPr marL="514350" indent="-514350" eaLnBrk="1" hangingPunct="1"/>
            <a:r>
              <a:rPr lang="en-US" altLang="ru-RU" sz="3600" i="1"/>
              <a:t>			     h   	F = p ∙ S</a:t>
            </a:r>
          </a:p>
          <a:p>
            <a:pPr marL="514350" indent="-514350" eaLnBrk="1" hangingPunct="1"/>
            <a:r>
              <a:rPr lang="en-US" altLang="ru-RU" sz="3600" i="1"/>
              <a:t>					A</a:t>
            </a:r>
            <a:r>
              <a:rPr lang="ru-RU" altLang="ru-RU" sz="2400" i="1"/>
              <a:t>г</a:t>
            </a:r>
            <a:r>
              <a:rPr lang="en-US" altLang="ru-RU" sz="3600" i="1"/>
              <a:t> = p ∙ S ∙ h = p ∙∆ V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4438" y="2286000"/>
            <a:ext cx="1428750" cy="1785938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10"/>
          <p:cNvGrpSpPr>
            <a:grpSpLocks/>
          </p:cNvGrpSpPr>
          <p:nvPr/>
        </p:nvGrpSpPr>
        <p:grpSpPr bwMode="auto">
          <a:xfrm>
            <a:off x="1214438" y="2643188"/>
            <a:ext cx="1428750" cy="714375"/>
            <a:chOff x="1214414" y="2000240"/>
            <a:chExt cx="1428760" cy="714380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1214414" y="2500305"/>
              <a:ext cx="1428760" cy="21431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85918" y="2000240"/>
              <a:ext cx="142876" cy="5000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 rot="10800000" flipH="1">
            <a:off x="1214438" y="3214688"/>
            <a:ext cx="1428750" cy="1587"/>
          </a:xfrm>
          <a:prstGeom prst="line">
            <a:avLst/>
          </a:prstGeom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2291556" y="2713832"/>
            <a:ext cx="1000125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3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97365E-6 L -5.55556E-7 -0.123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altLang="ru-RU" b="1" i="1" dirty="0" smtClean="0"/>
              <a:t>2</a:t>
            </a:r>
            <a:r>
              <a:rPr lang="ru-RU" altLang="ru-RU" b="1" i="1" dirty="0" smtClean="0"/>
              <a:t>. При изохорном процессе (</a:t>
            </a:r>
            <a:r>
              <a:rPr lang="en-US" altLang="ru-RU" b="1" i="1" dirty="0" smtClean="0"/>
              <a:t>V=</a:t>
            </a:r>
            <a:r>
              <a:rPr lang="en-US" altLang="ru-RU" b="1" i="1" dirty="0" err="1" smtClean="0"/>
              <a:t>const</a:t>
            </a:r>
            <a:r>
              <a:rPr lang="en-US" altLang="ru-RU" b="1" i="1" dirty="0" smtClean="0"/>
              <a:t>)</a:t>
            </a:r>
            <a:r>
              <a:rPr lang="ru-RU" altLang="ru-RU" b="1" i="1" dirty="0" smtClean="0"/>
              <a:t>:</a:t>
            </a:r>
            <a:r>
              <a:rPr lang="en-US" altLang="ru-RU" b="1" i="1" dirty="0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ru-RU" b="1" dirty="0" smtClean="0">
                <a:cs typeface="Arial" panose="020B0604020202020204" pitchFamily="34" charset="0"/>
              </a:rPr>
              <a:t>    </a:t>
            </a:r>
            <a:r>
              <a:rPr lang="el-GR" altLang="ru-RU" b="1" dirty="0" smtClean="0">
                <a:cs typeface="Arial" panose="020B0604020202020204" pitchFamily="34" charset="0"/>
              </a:rPr>
              <a:t>Δ</a:t>
            </a:r>
            <a:r>
              <a:rPr lang="en-US" altLang="ru-RU" b="1" dirty="0" smtClean="0">
                <a:cs typeface="Arial" panose="020B0604020202020204" pitchFamily="34" charset="0"/>
              </a:rPr>
              <a:t>V = 0 </a:t>
            </a:r>
            <a:r>
              <a:rPr lang="ru-RU" altLang="ru-RU" b="1" u="sng" dirty="0" smtClean="0">
                <a:cs typeface="Arial" panose="020B0604020202020204" pitchFamily="34" charset="0"/>
              </a:rPr>
              <a:t>работа газом не совершается:</a:t>
            </a:r>
          </a:p>
          <a:p>
            <a:pPr eaLnBrk="1" hangingPunct="1">
              <a:buFontTx/>
              <a:buNone/>
              <a:defRPr/>
            </a:pPr>
            <a:endParaRPr lang="ru-RU" altLang="ru-RU" b="1" u="sng" dirty="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endParaRPr lang="el-GR" altLang="ru-RU" b="1" dirty="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ru-RU" dirty="0" smtClean="0"/>
              <a:t>             </a:t>
            </a:r>
            <a:endParaRPr lang="ru-RU" altLang="ru-RU" dirty="0" smtClean="0"/>
          </a:p>
        </p:txBody>
      </p:sp>
      <p:graphicFrame>
        <p:nvGraphicFramePr>
          <p:cNvPr id="11267" name="Object 4"/>
          <p:cNvGraphicFramePr>
            <a:graphicFrameLocks noChangeAspect="1"/>
          </p:cNvGraphicFramePr>
          <p:nvPr/>
        </p:nvGraphicFramePr>
        <p:xfrm>
          <a:off x="182563" y="2973388"/>
          <a:ext cx="4819650" cy="279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Формула" r:id="rId3" imgW="431613" imgH="228501" progId="Equation.3">
                  <p:embed/>
                </p:oleObj>
              </mc:Choice>
              <mc:Fallback>
                <p:oleObj name="Формула" r:id="rId3" imgW="431613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2973388"/>
                        <a:ext cx="4819650" cy="279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Line 7"/>
          <p:cNvSpPr>
            <a:spLocks noChangeShapeType="1"/>
          </p:cNvSpPr>
          <p:nvPr/>
        </p:nvSpPr>
        <p:spPr bwMode="auto">
          <a:xfrm flipV="1">
            <a:off x="6156325" y="3068638"/>
            <a:ext cx="0" cy="2447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6156325" y="5516563"/>
            <a:ext cx="2592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724525" y="2924175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/>
              <a:t>P</a:t>
            </a:r>
            <a:endParaRPr lang="ru-RU" altLang="ru-RU" sz="2400" b="1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8459788" y="5734050"/>
            <a:ext cx="68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/>
              <a:t>V</a:t>
            </a:r>
            <a:endParaRPr lang="ru-RU" altLang="ru-RU" sz="2400" b="1"/>
          </a:p>
        </p:txBody>
      </p:sp>
      <p:sp>
        <p:nvSpPr>
          <p:cNvPr id="11272" name="Line 11"/>
          <p:cNvSpPr>
            <a:spLocks noChangeShapeType="1"/>
          </p:cNvSpPr>
          <p:nvPr/>
        </p:nvSpPr>
        <p:spPr bwMode="auto">
          <a:xfrm>
            <a:off x="7308850" y="3213100"/>
            <a:ext cx="0" cy="19446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5427663" y="6115050"/>
            <a:ext cx="405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Изохорное нагревание</a:t>
            </a:r>
          </a:p>
        </p:txBody>
      </p:sp>
      <p:sp>
        <p:nvSpPr>
          <p:cNvPr id="11274" name="Line 13"/>
          <p:cNvSpPr>
            <a:spLocks noChangeShapeType="1"/>
          </p:cNvSpPr>
          <p:nvPr/>
        </p:nvSpPr>
        <p:spPr bwMode="auto">
          <a:xfrm>
            <a:off x="7308850" y="5157788"/>
            <a:ext cx="0" cy="35877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25400"/>
            <a:ext cx="8520113" cy="1165225"/>
          </a:xfrm>
        </p:spPr>
        <p:txBody>
          <a:bodyPr/>
          <a:lstStyle/>
          <a:p>
            <a:pPr eaLnBrk="1" hangingPunct="1"/>
            <a:r>
              <a:rPr lang="ru-RU" altLang="ru-RU" sz="4000" b="1" i="1" smtClean="0"/>
              <a:t>Геометрическое истолкование работы: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8" y="1052513"/>
            <a:ext cx="8920162" cy="478472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sz="2800" b="1" i="1" u="sng" smtClean="0">
                <a:solidFill>
                  <a:srgbClr val="C00000"/>
                </a:solidFill>
              </a:rPr>
              <a:t>Работа</a:t>
            </a:r>
            <a:r>
              <a:rPr lang="ru-RU" altLang="ru-RU" sz="2800" b="1" smtClean="0">
                <a:solidFill>
                  <a:srgbClr val="C00000"/>
                </a:solidFill>
              </a:rPr>
              <a:t>, </a:t>
            </a:r>
            <a:r>
              <a:rPr lang="ru-RU" altLang="ru-RU" sz="2800" b="1" smtClean="0">
                <a:solidFill>
                  <a:srgbClr val="0000FF"/>
                </a:solidFill>
              </a:rPr>
              <a:t>совершаемая газом в процессе его расширения (или сжатия) при любом термодинамическом процессе,</a:t>
            </a:r>
            <a:r>
              <a:rPr lang="ru-RU" altLang="ru-RU" sz="2800" b="1" smtClean="0">
                <a:solidFill>
                  <a:srgbClr val="FF3300"/>
                </a:solidFill>
              </a:rPr>
              <a:t>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численно равна площади под кривой</a:t>
            </a:r>
            <a:r>
              <a:rPr lang="ru-RU" altLang="ru-RU" sz="2800" b="1" smtClean="0">
                <a:solidFill>
                  <a:srgbClr val="C00000"/>
                </a:solidFill>
              </a:rPr>
              <a:t>, </a:t>
            </a:r>
            <a:r>
              <a:rPr lang="ru-RU" altLang="ru-RU" sz="2800" b="1" smtClean="0">
                <a:solidFill>
                  <a:srgbClr val="0000FF"/>
                </a:solidFill>
              </a:rPr>
              <a:t>изображающей изменение состояния газа</a:t>
            </a:r>
            <a:r>
              <a:rPr lang="ru-RU" altLang="ru-RU" sz="2800" b="1" smtClean="0">
                <a:solidFill>
                  <a:srgbClr val="FF3300"/>
                </a:solidFill>
              </a:rPr>
              <a:t> </a:t>
            </a:r>
            <a:r>
              <a:rPr lang="ru-RU" altLang="ru-RU" sz="2800" b="1" i="1" u="sng" smtClean="0">
                <a:solidFill>
                  <a:srgbClr val="C00000"/>
                </a:solidFill>
              </a:rPr>
              <a:t>на диаграмме (р,</a:t>
            </a:r>
            <a:r>
              <a:rPr lang="en-US" altLang="ru-RU" sz="2800" b="1" i="1" u="sng" smtClean="0">
                <a:solidFill>
                  <a:srgbClr val="C00000"/>
                </a:solidFill>
              </a:rPr>
              <a:t>V).</a:t>
            </a:r>
            <a:r>
              <a:rPr lang="ru-RU" altLang="ru-RU" sz="2800" b="1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255713" y="3187700"/>
            <a:ext cx="0" cy="288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255713" y="6069013"/>
            <a:ext cx="30972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760538" y="4052888"/>
            <a:ext cx="18002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55650" y="3068638"/>
            <a:ext cx="36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/>
              <a:t>P</a:t>
            </a:r>
            <a:endParaRPr lang="ru-RU" altLang="ru-RU" sz="2400" b="1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208463" y="60690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/>
              <a:t>V</a:t>
            </a:r>
            <a:endParaRPr lang="ru-RU" altLang="ru-RU" sz="2400" b="1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760538" y="4052888"/>
            <a:ext cx="0" cy="20161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3560763" y="4052888"/>
            <a:ext cx="0" cy="2016125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1255713" y="4052888"/>
            <a:ext cx="50482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1619250" y="6092825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</a:rPr>
              <a:t>V</a:t>
            </a:r>
            <a:r>
              <a:rPr lang="en-US" altLang="ru-RU" sz="2400" b="1" baseline="-25000">
                <a:solidFill>
                  <a:srgbClr val="0000FF"/>
                </a:solidFill>
              </a:rPr>
              <a:t>1</a:t>
            </a:r>
            <a:endParaRPr lang="ru-RU" altLang="ru-RU" sz="2400" b="1">
              <a:solidFill>
                <a:srgbClr val="0000FF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3348038" y="6092825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b="1">
                <a:solidFill>
                  <a:srgbClr val="0000FF"/>
                </a:solidFill>
              </a:rPr>
              <a:t>V</a:t>
            </a:r>
            <a:r>
              <a:rPr lang="en-US" altLang="ru-RU" sz="2400" b="1" baseline="-25000">
                <a:solidFill>
                  <a:srgbClr val="0000FF"/>
                </a:solidFill>
              </a:rPr>
              <a:t>2</a:t>
            </a:r>
            <a:endParaRPr lang="ru-RU" altLang="ru-RU" sz="2400" b="1">
              <a:solidFill>
                <a:srgbClr val="0000FF"/>
              </a:solidFill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681038" y="3835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>
                <a:solidFill>
                  <a:srgbClr val="0000FF"/>
                </a:solidFill>
              </a:rPr>
              <a:t>P</a:t>
            </a:r>
            <a:endParaRPr lang="ru-RU" altLang="ru-RU" sz="2400" b="1">
              <a:solidFill>
                <a:srgbClr val="0000FF"/>
              </a:solidFill>
            </a:endParaRPr>
          </a:p>
        </p:txBody>
      </p:sp>
      <p:sp>
        <p:nvSpPr>
          <p:cNvPr id="12303" name="Rectangle 36"/>
          <p:cNvSpPr>
            <a:spLocks noChangeArrowheads="1"/>
          </p:cNvSpPr>
          <p:nvPr/>
        </p:nvSpPr>
        <p:spPr bwMode="auto">
          <a:xfrm flipV="1">
            <a:off x="4705350" y="-220663"/>
            <a:ext cx="8229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eaLnBrk="1" hangingPunct="1"/>
            <a:endParaRPr lang="ru-RU" altLang="ru-RU" sz="4400">
              <a:solidFill>
                <a:schemeClr val="tx2"/>
              </a:solidFill>
            </a:endParaRPr>
          </a:p>
        </p:txBody>
      </p:sp>
      <p:sp>
        <p:nvSpPr>
          <p:cNvPr id="12304" name="Rectangle 37"/>
          <p:cNvSpPr>
            <a:spLocks noChangeArrowheads="1"/>
          </p:cNvSpPr>
          <p:nvPr/>
        </p:nvSpPr>
        <p:spPr bwMode="auto">
          <a:xfrm>
            <a:off x="4676775" y="20288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ru-RU" altLang="ru-RU" sz="3200"/>
          </a:p>
        </p:txBody>
      </p:sp>
      <p:sp>
        <p:nvSpPr>
          <p:cNvPr id="12305" name="Rectangle 38"/>
          <p:cNvSpPr>
            <a:spLocks noChangeArrowheads="1"/>
          </p:cNvSpPr>
          <p:nvPr/>
        </p:nvSpPr>
        <p:spPr bwMode="auto">
          <a:xfrm>
            <a:off x="4705350" y="53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ru-RU" altLang="ru-RU"/>
          </a:p>
        </p:txBody>
      </p:sp>
      <p:graphicFrame>
        <p:nvGraphicFramePr>
          <p:cNvPr id="12306" name="Object 39"/>
          <p:cNvGraphicFramePr>
            <a:graphicFrameLocks noChangeAspect="1"/>
          </p:cNvGraphicFramePr>
          <p:nvPr/>
        </p:nvGraphicFramePr>
        <p:xfrm>
          <a:off x="8799513" y="1479550"/>
          <a:ext cx="6873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9513" y="1479550"/>
                        <a:ext cx="6873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Line 40"/>
          <p:cNvSpPr>
            <a:spLocks noChangeShapeType="1"/>
          </p:cNvSpPr>
          <p:nvPr/>
        </p:nvSpPr>
        <p:spPr bwMode="auto">
          <a:xfrm flipV="1">
            <a:off x="5721350" y="3400425"/>
            <a:ext cx="0" cy="2592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8" name="Line 41"/>
          <p:cNvSpPr>
            <a:spLocks noChangeShapeType="1"/>
          </p:cNvSpPr>
          <p:nvPr/>
        </p:nvSpPr>
        <p:spPr bwMode="auto">
          <a:xfrm>
            <a:off x="5721350" y="5992813"/>
            <a:ext cx="29511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09" name="Arc 42"/>
          <p:cNvSpPr>
            <a:spLocks/>
          </p:cNvSpPr>
          <p:nvPr/>
        </p:nvSpPr>
        <p:spPr bwMode="auto">
          <a:xfrm rot="10800000">
            <a:off x="6080125" y="3832225"/>
            <a:ext cx="1944688" cy="172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310" name="Line 43"/>
          <p:cNvSpPr>
            <a:spLocks noChangeShapeType="1"/>
          </p:cNvSpPr>
          <p:nvPr/>
        </p:nvSpPr>
        <p:spPr bwMode="auto">
          <a:xfrm>
            <a:off x="6080125" y="3832225"/>
            <a:ext cx="0" cy="216058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1" name="Line 44"/>
          <p:cNvSpPr>
            <a:spLocks noChangeShapeType="1"/>
          </p:cNvSpPr>
          <p:nvPr/>
        </p:nvSpPr>
        <p:spPr bwMode="auto">
          <a:xfrm>
            <a:off x="8024813" y="5559425"/>
            <a:ext cx="0" cy="43338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2" name="Line 45"/>
          <p:cNvSpPr>
            <a:spLocks noChangeShapeType="1"/>
          </p:cNvSpPr>
          <p:nvPr/>
        </p:nvSpPr>
        <p:spPr bwMode="auto">
          <a:xfrm>
            <a:off x="5721350" y="3832225"/>
            <a:ext cx="35877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3" name="Line 46"/>
          <p:cNvSpPr>
            <a:spLocks noChangeShapeType="1"/>
          </p:cNvSpPr>
          <p:nvPr/>
        </p:nvSpPr>
        <p:spPr bwMode="auto">
          <a:xfrm>
            <a:off x="5792788" y="5559425"/>
            <a:ext cx="2232025" cy="0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14" name="Rectangle 47"/>
          <p:cNvSpPr>
            <a:spLocks noChangeArrowheads="1"/>
          </p:cNvSpPr>
          <p:nvPr/>
        </p:nvSpPr>
        <p:spPr bwMode="auto">
          <a:xfrm>
            <a:off x="5287963" y="31845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/>
              <a:t>P</a:t>
            </a:r>
            <a:endParaRPr lang="ru-RU" altLang="ru-RU"/>
          </a:p>
        </p:txBody>
      </p:sp>
      <p:sp>
        <p:nvSpPr>
          <p:cNvPr id="12315" name="Rectangle 48"/>
          <p:cNvSpPr>
            <a:spLocks noChangeArrowheads="1"/>
          </p:cNvSpPr>
          <p:nvPr/>
        </p:nvSpPr>
        <p:spPr bwMode="auto">
          <a:xfrm>
            <a:off x="8532813" y="58721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ru-RU" sz="2400" b="1"/>
              <a:t>V</a:t>
            </a:r>
            <a:endParaRPr lang="ru-RU" altLang="ru-RU"/>
          </a:p>
        </p:txBody>
      </p:sp>
      <p:sp>
        <p:nvSpPr>
          <p:cNvPr id="12316" name="Text Box 49"/>
          <p:cNvSpPr txBox="1">
            <a:spLocks noChangeArrowheads="1"/>
          </p:cNvSpPr>
          <p:nvPr/>
        </p:nvSpPr>
        <p:spPr bwMode="auto">
          <a:xfrm>
            <a:off x="5145088" y="5343525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FF"/>
                </a:solidFill>
              </a:rPr>
              <a:t>Р</a:t>
            </a:r>
            <a:r>
              <a:rPr lang="ru-RU" altLang="ru-RU" sz="2400" b="1" baseline="-25000">
                <a:solidFill>
                  <a:srgbClr val="0000FF"/>
                </a:solidFill>
              </a:rPr>
              <a:t>2</a:t>
            </a:r>
            <a:endParaRPr lang="ru-RU" altLang="ru-RU"/>
          </a:p>
        </p:txBody>
      </p:sp>
      <p:sp>
        <p:nvSpPr>
          <p:cNvPr id="12317" name="Text Box 50"/>
          <p:cNvSpPr txBox="1">
            <a:spLocks noChangeArrowheads="1"/>
          </p:cNvSpPr>
          <p:nvPr/>
        </p:nvSpPr>
        <p:spPr bwMode="auto">
          <a:xfrm>
            <a:off x="6008688" y="35433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1</a:t>
            </a:r>
            <a:endParaRPr lang="ru-RU" altLang="ru-RU"/>
          </a:p>
        </p:txBody>
      </p:sp>
      <p:sp>
        <p:nvSpPr>
          <p:cNvPr id="12318" name="Text Box 51"/>
          <p:cNvSpPr txBox="1">
            <a:spLocks noChangeArrowheads="1"/>
          </p:cNvSpPr>
          <p:nvPr/>
        </p:nvSpPr>
        <p:spPr bwMode="auto">
          <a:xfrm>
            <a:off x="7880350" y="5056188"/>
            <a:ext cx="504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/>
              <a:t>2</a:t>
            </a:r>
            <a:endParaRPr lang="ru-RU" altLang="ru-RU"/>
          </a:p>
        </p:txBody>
      </p:sp>
      <p:sp>
        <p:nvSpPr>
          <p:cNvPr id="12319" name="Text Box 52"/>
          <p:cNvSpPr txBox="1">
            <a:spLocks noChangeArrowheads="1"/>
          </p:cNvSpPr>
          <p:nvPr/>
        </p:nvSpPr>
        <p:spPr bwMode="auto">
          <a:xfrm>
            <a:off x="5867400" y="5945188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</a:rPr>
              <a:t>V</a:t>
            </a:r>
            <a:r>
              <a:rPr lang="en-US" altLang="ru-RU" sz="2400" b="1" baseline="-25000">
                <a:solidFill>
                  <a:srgbClr val="0000FF"/>
                </a:solidFill>
              </a:rPr>
              <a:t>1</a:t>
            </a:r>
            <a:endParaRPr lang="ru-RU" altLang="ru-RU"/>
          </a:p>
        </p:txBody>
      </p:sp>
      <p:sp>
        <p:nvSpPr>
          <p:cNvPr id="12320" name="Text Box 53"/>
          <p:cNvSpPr txBox="1">
            <a:spLocks noChangeArrowheads="1"/>
          </p:cNvSpPr>
          <p:nvPr/>
        </p:nvSpPr>
        <p:spPr bwMode="auto">
          <a:xfrm>
            <a:off x="7740650" y="5945188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00FF"/>
                </a:solidFill>
              </a:rPr>
              <a:t>V</a:t>
            </a:r>
            <a:r>
              <a:rPr lang="en-US" altLang="ru-RU" sz="2400" b="1" baseline="-25000">
                <a:solidFill>
                  <a:srgbClr val="0000FF"/>
                </a:solidFill>
              </a:rPr>
              <a:t>2</a:t>
            </a:r>
            <a:endParaRPr lang="ru-RU" altLang="ru-RU"/>
          </a:p>
        </p:txBody>
      </p:sp>
      <p:sp>
        <p:nvSpPr>
          <p:cNvPr id="12321" name="Text Box 54"/>
          <p:cNvSpPr txBox="1">
            <a:spLocks noChangeArrowheads="1"/>
          </p:cNvSpPr>
          <p:nvPr/>
        </p:nvSpPr>
        <p:spPr bwMode="auto">
          <a:xfrm>
            <a:off x="4716463" y="2776538"/>
            <a:ext cx="41036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en-US" altLang="ru-RU"/>
          </a:p>
          <a:p>
            <a:pPr eaLnBrk="1" hangingPunct="1"/>
            <a:endParaRPr lang="ru-RU" altLang="ru-RU"/>
          </a:p>
        </p:txBody>
      </p:sp>
      <p:sp>
        <p:nvSpPr>
          <p:cNvPr id="12322" name="Line 55"/>
          <p:cNvSpPr>
            <a:spLocks noChangeShapeType="1"/>
          </p:cNvSpPr>
          <p:nvPr/>
        </p:nvSpPr>
        <p:spPr bwMode="auto">
          <a:xfrm flipH="1">
            <a:off x="1760538" y="4052888"/>
            <a:ext cx="360362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3" name="Line 56"/>
          <p:cNvSpPr>
            <a:spLocks noChangeShapeType="1"/>
          </p:cNvSpPr>
          <p:nvPr/>
        </p:nvSpPr>
        <p:spPr bwMode="auto">
          <a:xfrm flipH="1">
            <a:off x="1760538" y="4052888"/>
            <a:ext cx="647700" cy="792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4" name="Line 57"/>
          <p:cNvSpPr>
            <a:spLocks noChangeShapeType="1"/>
          </p:cNvSpPr>
          <p:nvPr/>
        </p:nvSpPr>
        <p:spPr bwMode="auto">
          <a:xfrm flipH="1">
            <a:off x="1760538" y="4052888"/>
            <a:ext cx="936625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5" name="Line 58"/>
          <p:cNvSpPr>
            <a:spLocks noChangeShapeType="1"/>
          </p:cNvSpPr>
          <p:nvPr/>
        </p:nvSpPr>
        <p:spPr bwMode="auto">
          <a:xfrm flipH="1">
            <a:off x="1760538" y="4052888"/>
            <a:ext cx="1223962" cy="15113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6" name="Line 59"/>
          <p:cNvSpPr>
            <a:spLocks noChangeShapeType="1"/>
          </p:cNvSpPr>
          <p:nvPr/>
        </p:nvSpPr>
        <p:spPr bwMode="auto">
          <a:xfrm flipH="1">
            <a:off x="1760538" y="4052888"/>
            <a:ext cx="1512887" cy="1800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7" name="Line 62"/>
          <p:cNvSpPr>
            <a:spLocks noChangeShapeType="1"/>
          </p:cNvSpPr>
          <p:nvPr/>
        </p:nvSpPr>
        <p:spPr bwMode="auto">
          <a:xfrm flipH="1">
            <a:off x="1905000" y="4052888"/>
            <a:ext cx="1657350" cy="20161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8" name="Line 63"/>
          <p:cNvSpPr>
            <a:spLocks noChangeShapeType="1"/>
          </p:cNvSpPr>
          <p:nvPr/>
        </p:nvSpPr>
        <p:spPr bwMode="auto">
          <a:xfrm flipH="1">
            <a:off x="2265363" y="4413250"/>
            <a:ext cx="1295400" cy="16557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29" name="Line 64"/>
          <p:cNvSpPr>
            <a:spLocks noChangeShapeType="1"/>
          </p:cNvSpPr>
          <p:nvPr/>
        </p:nvSpPr>
        <p:spPr bwMode="auto">
          <a:xfrm flipH="1">
            <a:off x="2552700" y="4845050"/>
            <a:ext cx="1008063" cy="12239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0" name="Line 65"/>
          <p:cNvSpPr>
            <a:spLocks noChangeShapeType="1"/>
          </p:cNvSpPr>
          <p:nvPr/>
        </p:nvSpPr>
        <p:spPr bwMode="auto">
          <a:xfrm flipH="1">
            <a:off x="2840038" y="5205413"/>
            <a:ext cx="720725" cy="8636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1" name="Line 66"/>
          <p:cNvSpPr>
            <a:spLocks noChangeShapeType="1"/>
          </p:cNvSpPr>
          <p:nvPr/>
        </p:nvSpPr>
        <p:spPr bwMode="auto">
          <a:xfrm flipH="1">
            <a:off x="3128963" y="5564188"/>
            <a:ext cx="431800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2" name="Line 67"/>
          <p:cNvSpPr>
            <a:spLocks noChangeShapeType="1"/>
          </p:cNvSpPr>
          <p:nvPr/>
        </p:nvSpPr>
        <p:spPr bwMode="auto">
          <a:xfrm flipH="1">
            <a:off x="3416300" y="5924550"/>
            <a:ext cx="144463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3" name="Line 68"/>
          <p:cNvSpPr>
            <a:spLocks noChangeShapeType="1"/>
          </p:cNvSpPr>
          <p:nvPr/>
        </p:nvSpPr>
        <p:spPr bwMode="auto">
          <a:xfrm flipH="1">
            <a:off x="6081713" y="4413250"/>
            <a:ext cx="142875" cy="2873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4" name="Line 69"/>
          <p:cNvSpPr>
            <a:spLocks noChangeShapeType="1"/>
          </p:cNvSpPr>
          <p:nvPr/>
        </p:nvSpPr>
        <p:spPr bwMode="auto">
          <a:xfrm flipH="1">
            <a:off x="6081713" y="4700588"/>
            <a:ext cx="21590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5" name="Line 70"/>
          <p:cNvSpPr>
            <a:spLocks noChangeShapeType="1"/>
          </p:cNvSpPr>
          <p:nvPr/>
        </p:nvSpPr>
        <p:spPr bwMode="auto">
          <a:xfrm flipH="1">
            <a:off x="6081713" y="4845050"/>
            <a:ext cx="358775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6" name="Line 71"/>
          <p:cNvSpPr>
            <a:spLocks noChangeShapeType="1"/>
          </p:cNvSpPr>
          <p:nvPr/>
        </p:nvSpPr>
        <p:spPr bwMode="auto">
          <a:xfrm flipH="1">
            <a:off x="6081713" y="4987925"/>
            <a:ext cx="503237" cy="10096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7" name="Line 72"/>
          <p:cNvSpPr>
            <a:spLocks noChangeShapeType="1"/>
          </p:cNvSpPr>
          <p:nvPr/>
        </p:nvSpPr>
        <p:spPr bwMode="auto">
          <a:xfrm flipH="1">
            <a:off x="6369050" y="5205413"/>
            <a:ext cx="360363" cy="7921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8" name="Line 73"/>
          <p:cNvSpPr>
            <a:spLocks noChangeShapeType="1"/>
          </p:cNvSpPr>
          <p:nvPr/>
        </p:nvSpPr>
        <p:spPr bwMode="auto">
          <a:xfrm flipH="1">
            <a:off x="6656388" y="5276850"/>
            <a:ext cx="288925" cy="7207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39" name="Line 74"/>
          <p:cNvSpPr>
            <a:spLocks noChangeShapeType="1"/>
          </p:cNvSpPr>
          <p:nvPr/>
        </p:nvSpPr>
        <p:spPr bwMode="auto">
          <a:xfrm flipH="1">
            <a:off x="6945313" y="5348288"/>
            <a:ext cx="215900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0" name="Line 75"/>
          <p:cNvSpPr>
            <a:spLocks noChangeShapeType="1"/>
          </p:cNvSpPr>
          <p:nvPr/>
        </p:nvSpPr>
        <p:spPr bwMode="auto">
          <a:xfrm flipH="1">
            <a:off x="7232650" y="5492750"/>
            <a:ext cx="144463" cy="5048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1" name="Line 76"/>
          <p:cNvSpPr>
            <a:spLocks noChangeShapeType="1"/>
          </p:cNvSpPr>
          <p:nvPr/>
        </p:nvSpPr>
        <p:spPr bwMode="auto">
          <a:xfrm flipH="1">
            <a:off x="7521575" y="5564188"/>
            <a:ext cx="142875" cy="433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2" name="Line 77"/>
          <p:cNvSpPr>
            <a:spLocks noChangeShapeType="1"/>
          </p:cNvSpPr>
          <p:nvPr/>
        </p:nvSpPr>
        <p:spPr bwMode="auto">
          <a:xfrm flipH="1">
            <a:off x="7737475" y="5564188"/>
            <a:ext cx="144463" cy="433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343" name="Text Box 78"/>
          <p:cNvSpPr txBox="1">
            <a:spLocks noChangeArrowheads="1"/>
          </p:cNvSpPr>
          <p:nvPr/>
        </p:nvSpPr>
        <p:spPr bwMode="auto">
          <a:xfrm>
            <a:off x="2408238" y="4629150"/>
            <a:ext cx="5762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4000" b="1">
                <a:solidFill>
                  <a:srgbClr val="0000FF"/>
                </a:solidFill>
              </a:rPr>
              <a:t>S</a:t>
            </a:r>
            <a:endParaRPr lang="ru-RU" altLang="ru-RU" sz="4000" b="1">
              <a:solidFill>
                <a:srgbClr val="0000FF"/>
              </a:solidFill>
            </a:endParaRPr>
          </a:p>
        </p:txBody>
      </p:sp>
      <p:sp>
        <p:nvSpPr>
          <p:cNvPr id="12344" name="Text Box 79"/>
          <p:cNvSpPr txBox="1">
            <a:spLocks noChangeArrowheads="1"/>
          </p:cNvSpPr>
          <p:nvPr/>
        </p:nvSpPr>
        <p:spPr bwMode="auto">
          <a:xfrm>
            <a:off x="6440488" y="5276850"/>
            <a:ext cx="504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4000" b="1">
                <a:solidFill>
                  <a:srgbClr val="0000FF"/>
                </a:solidFill>
              </a:rPr>
              <a:t>S</a:t>
            </a:r>
            <a:endParaRPr lang="ru-RU" altLang="ru-RU" sz="4000" b="1">
              <a:solidFill>
                <a:srgbClr val="0000FF"/>
              </a:solidFill>
            </a:endParaRPr>
          </a:p>
        </p:txBody>
      </p:sp>
      <p:sp>
        <p:nvSpPr>
          <p:cNvPr id="12345" name="Text Box 80"/>
          <p:cNvSpPr txBox="1">
            <a:spLocks noChangeArrowheads="1"/>
          </p:cNvSpPr>
          <p:nvPr/>
        </p:nvSpPr>
        <p:spPr bwMode="auto">
          <a:xfrm>
            <a:off x="5073650" y="3548063"/>
            <a:ext cx="865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0000FF"/>
                </a:solidFill>
              </a:rPr>
              <a:t>Р</a:t>
            </a:r>
            <a:r>
              <a:rPr lang="ru-RU" altLang="ru-RU" sz="2400" b="1" baseline="-25000">
                <a:solidFill>
                  <a:srgbClr val="0000FF"/>
                </a:solidFill>
              </a:rPr>
              <a:t>1</a:t>
            </a:r>
            <a:endParaRPr lang="ru-RU" altLang="ru-RU" sz="2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11188" y="1341438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altLang="ru-RU" sz="6000" b="1">
                <a:solidFill>
                  <a:srgbClr val="FF3300"/>
                </a:solidFill>
                <a:hlinkClick r:id="" action="ppaction://noaction"/>
              </a:rPr>
              <a:t>Количество теплоты</a:t>
            </a:r>
            <a:endParaRPr lang="ru-RU" altLang="ru-RU" sz="6000" b="1">
              <a:solidFill>
                <a:srgbClr val="FF3300"/>
              </a:solidFill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6000" b="1">
              <a:solidFill>
                <a:srgbClr val="FF330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68313" y="2951163"/>
            <a:ext cx="878363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 i="1"/>
              <a:t>– часть внутренней энергии, которую тело получает или теряет при теплопередаче</a:t>
            </a:r>
            <a:endParaRPr lang="ru-RU" altLang="ru-RU" sz="280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0" y="1989138"/>
            <a:ext cx="539750" cy="14398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317" name="Прямоугольник 5"/>
          <p:cNvSpPr>
            <a:spLocks noChangeArrowheads="1"/>
          </p:cNvSpPr>
          <p:nvPr/>
        </p:nvSpPr>
        <p:spPr bwMode="auto">
          <a:xfrm>
            <a:off x="1763713" y="390525"/>
            <a:ext cx="6408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800" b="1" i="1">
                <a:solidFill>
                  <a:srgbClr val="0000FF"/>
                </a:solidFill>
              </a:rPr>
              <a:t>ТЕРМОДИНАМИКА</a:t>
            </a:r>
            <a:r>
              <a:rPr lang="ru-RU" altLang="ru-RU" sz="2800" b="1" i="1">
                <a:solidFill>
                  <a:srgbClr val="0000FF"/>
                </a:solidFill>
              </a:rPr>
              <a:t> </a:t>
            </a:r>
            <a:endParaRPr lang="ru-RU" altLang="ru-RU" sz="2800"/>
          </a:p>
        </p:txBody>
      </p:sp>
    </p:spTree>
    <p:extLst>
      <p:ext uri="{BB962C8B-B14F-4D97-AF65-F5344CB8AC3E}">
        <p14:creationId xmlns:p14="http://schemas.microsoft.com/office/powerpoint/2010/main" val="29085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17575"/>
            <a:ext cx="8002587" cy="1081088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Внутренняя энергия</a:t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r>
              <a:rPr lang="ru-RU" altLang="ru-RU" sz="4000" b="1" i="1" smtClean="0">
                <a:solidFill>
                  <a:srgbClr val="0000FF"/>
                </a:solidFill>
              </a:rPr>
              <a:t/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endParaRPr lang="ru-RU" altLang="ru-RU" sz="4000" b="1" i="1" smtClean="0">
              <a:solidFill>
                <a:srgbClr val="0000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6975" y="1974850"/>
            <a:ext cx="7191375" cy="2665413"/>
          </a:xfrm>
          <a:ln w="57150">
            <a:solidFill>
              <a:srgbClr val="FF3300"/>
            </a:solidFill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3600" b="1" i="1" dirty="0" smtClean="0">
                <a:solidFill>
                  <a:srgbClr val="0070C0"/>
                </a:solidFill>
              </a:rPr>
              <a:t>это энергия движения и взаимодействия молекул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ru-RU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ru-RU" sz="6000" b="1" dirty="0" smtClean="0">
                <a:solidFill>
                  <a:srgbClr val="FF3300"/>
                </a:solidFill>
              </a:rPr>
              <a:t>U</a:t>
            </a:r>
            <a:r>
              <a:rPr lang="ru-RU" altLang="ru-RU" dirty="0" smtClean="0"/>
              <a:t>     </a:t>
            </a:r>
            <a:r>
              <a:rPr lang="en-US" altLang="ru-RU" sz="6600" b="1" dirty="0" smtClean="0">
                <a:solidFill>
                  <a:srgbClr val="FF3300"/>
                </a:solidFill>
              </a:rPr>
              <a:t>[</a:t>
            </a:r>
            <a:r>
              <a:rPr lang="ru-RU" altLang="ru-RU" sz="6600" b="1" dirty="0" smtClean="0">
                <a:solidFill>
                  <a:srgbClr val="FF3300"/>
                </a:solidFill>
              </a:rPr>
              <a:t>Дж</a:t>
            </a:r>
            <a:r>
              <a:rPr lang="en-US" altLang="ru-RU" sz="6600" b="1" dirty="0" smtClean="0">
                <a:solidFill>
                  <a:srgbClr val="FF3300"/>
                </a:solidFill>
              </a:rPr>
              <a:t>]</a:t>
            </a:r>
            <a:endParaRPr lang="ru-RU" altLang="ru-RU" sz="6600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dirty="0" smtClean="0"/>
              <a:t>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altLang="ru-RU" dirty="0" smtClean="0"/>
          </a:p>
        </p:txBody>
      </p:sp>
      <p:sp>
        <p:nvSpPr>
          <p:cNvPr id="2" name="Выгнутая влево стрелка 1"/>
          <p:cNvSpPr/>
          <p:nvPr/>
        </p:nvSpPr>
        <p:spPr>
          <a:xfrm>
            <a:off x="693738" y="701675"/>
            <a:ext cx="1008062" cy="18637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2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ru-RU" altLang="ru-RU" sz="3600" b="1" i="1" smtClean="0">
                <a:solidFill>
                  <a:srgbClr val="0000FF"/>
                </a:solidFill>
              </a:rPr>
              <a:t>Количество теплоты</a:t>
            </a:r>
            <a:endParaRPr lang="ru-RU" altLang="ru-RU" sz="2000" b="1" i="1" smtClean="0"/>
          </a:p>
        </p:txBody>
      </p:sp>
      <p:graphicFrame>
        <p:nvGraphicFramePr>
          <p:cNvPr id="48230" name="Group 102"/>
          <p:cNvGraphicFramePr>
            <a:graphicFrameLocks noGrp="1"/>
          </p:cNvGraphicFramePr>
          <p:nvPr>
            <p:ph sz="quarter" idx="1"/>
          </p:nvPr>
        </p:nvGraphicFramePr>
        <p:xfrm>
          <a:off x="395288" y="1557338"/>
          <a:ext cx="8569325" cy="4464050"/>
        </p:xfrm>
        <a:graphic>
          <a:graphicData uri="http://schemas.openxmlformats.org/drawingml/2006/table">
            <a:tbl>
              <a:tblPr/>
              <a:tblGrid>
                <a:gridCol w="2257425"/>
                <a:gridCol w="1905000"/>
                <a:gridCol w="4406900"/>
              </a:tblGrid>
              <a:tr h="571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Процесс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Формула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32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Нагревание или охлаждение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С – удельная теплоёмкость вещества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Дж/кг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sym typeface="Symbol"/>
                        </a:rPr>
                        <a:t></a:t>
                      </a:r>
                      <a:r>
                        <a:rPr kumimoji="0" lang="ru-RU" alt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К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],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m – 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масса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кг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], 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–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изменение температуры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0" lang="ru-RU" alt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K].</a:t>
                      </a:r>
                      <a:endParaRPr kumimoji="0" lang="el-GR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Кипение или конденсация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L –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удельная теплота парообразования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[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Дж/кг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70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Плавление или кристаллизация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λ</a:t>
                      </a:r>
                      <a:r>
                        <a:rPr kumimoji="0" lang="en-US" alt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удельная теплота плавления вещества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 </a:t>
                      </a: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Дж/кг </a:t>
                      </a: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0" lang="el-GR" alt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6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Сгорание топлива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q –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удельная теплота сгорания топлива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[ 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Дж/кг </a:t>
                      </a:r>
                      <a:r>
                        <a:rPr kumimoji="0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]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364" name="Object 5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692400" y="2565400"/>
          <a:ext cx="187166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Формула" r:id="rId3" imgW="685800" imgH="203200" progId="Equation.3">
                  <p:embed/>
                </p:oleObj>
              </mc:Choice>
              <mc:Fallback>
                <p:oleObj name="Формула" r:id="rId3" imgW="685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565400"/>
                        <a:ext cx="187166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5" name="Object 7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627313" y="3573463"/>
          <a:ext cx="170815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Уравнение" r:id="rId5" imgW="507780" imgH="203112" progId="Equation.3">
                  <p:embed/>
                </p:oleObj>
              </mc:Choice>
              <mc:Fallback>
                <p:oleObj name="Уравнение" r:id="rId5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573463"/>
                        <a:ext cx="170815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8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2627313" y="4365625"/>
          <a:ext cx="19367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Формула" r:id="rId7" imgW="507780" imgH="203112" progId="Equation.3">
                  <p:embed/>
                </p:oleObj>
              </mc:Choice>
              <mc:Fallback>
                <p:oleObj name="Формула" r:id="rId7" imgW="507780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365625"/>
                        <a:ext cx="19367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7" name="Object 84"/>
          <p:cNvGraphicFramePr>
            <a:graphicFrameLocks noChangeAspect="1"/>
          </p:cNvGraphicFramePr>
          <p:nvPr/>
        </p:nvGraphicFramePr>
        <p:xfrm>
          <a:off x="2627313" y="5229225"/>
          <a:ext cx="20891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Формула" r:id="rId9" imgW="494870" imgH="203024" progId="Equation.3">
                  <p:embed/>
                </p:oleObj>
              </mc:Choice>
              <mc:Fallback>
                <p:oleObj name="Формула" r:id="rId9" imgW="494870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5229225"/>
                        <a:ext cx="2089150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2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ument"/>
          <p:cNvSpPr>
            <a:spLocks noEditPoints="1" noChangeArrowheads="1"/>
          </p:cNvSpPr>
          <p:nvPr/>
        </p:nvSpPr>
        <p:spPr bwMode="auto">
          <a:xfrm rot="5400000">
            <a:off x="2375757" y="-999492"/>
            <a:ext cx="4392488" cy="8784977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8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10800000" vert="eaVert"/>
          <a:lstStyle/>
          <a:p>
            <a:pPr algn="ctr">
              <a:defRPr/>
            </a:pPr>
            <a:r>
              <a:rPr lang="ru-RU" sz="2800" b="1" dirty="0"/>
              <a:t>Энергия в природе не возникает из ничего и не исчезает</a:t>
            </a:r>
            <a:r>
              <a:rPr lang="ru-RU" sz="2800" dirty="0"/>
              <a:t>: </a:t>
            </a:r>
            <a:r>
              <a:rPr lang="ru-RU" sz="2800" i="1" dirty="0"/>
              <a:t>количество энергии неизменно, она только переходит из одной формы в другую</a:t>
            </a:r>
            <a:r>
              <a:rPr lang="ru-RU" sz="2800" dirty="0"/>
              <a:t>. </a:t>
            </a:r>
            <a:endParaRPr lang="ru-RU" sz="2800" dirty="0" smtClean="0"/>
          </a:p>
          <a:p>
            <a:pPr algn="ctr">
              <a:defRPr/>
            </a:pPr>
            <a:r>
              <a:rPr lang="ru-RU" sz="2800" dirty="0" smtClean="0"/>
              <a:t>Закон </a:t>
            </a:r>
            <a:r>
              <a:rPr lang="ru-RU" sz="2800" dirty="0"/>
              <a:t>сохранения и превращения энергии, распространенный на тепловые явления, носит название </a:t>
            </a:r>
            <a:r>
              <a:rPr lang="ru-RU" sz="2800" b="1" dirty="0">
                <a:solidFill>
                  <a:srgbClr val="C00000"/>
                </a:solidFill>
              </a:rPr>
              <a:t>первого закона термодинамики.</a:t>
            </a:r>
          </a:p>
        </p:txBody>
      </p:sp>
    </p:spTree>
    <p:extLst>
      <p:ext uri="{BB962C8B-B14F-4D97-AF65-F5344CB8AC3E}">
        <p14:creationId xmlns:p14="http://schemas.microsoft.com/office/powerpoint/2010/main" val="162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16449" y="2276872"/>
            <a:ext cx="9108504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i="1" dirty="0" smtClean="0"/>
              <a:t>Первый закон термодинамики.</a:t>
            </a:r>
          </a:p>
        </p:txBody>
      </p:sp>
    </p:spTree>
    <p:extLst>
      <p:ext uri="{BB962C8B-B14F-4D97-AF65-F5344CB8AC3E}">
        <p14:creationId xmlns:p14="http://schemas.microsoft.com/office/powerpoint/2010/main" val="38055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49291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u="sng" dirty="0" smtClean="0"/>
              <a:t>Способы изменения внутренней энергии тела</a:t>
            </a:r>
          </a:p>
          <a:p>
            <a:pPr algn="ctr">
              <a:buFont typeface="Arial" charset="0"/>
              <a:buNone/>
            </a:pP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</a:t>
            </a:r>
            <a:r>
              <a:rPr lang="en-US" dirty="0" smtClean="0"/>
              <a:t>   </a:t>
            </a:r>
            <a:r>
              <a:rPr lang="ru-RU" dirty="0" smtClean="0"/>
              <a:t> Совершение работы		Теплопередача </a:t>
            </a:r>
            <a:r>
              <a:rPr lang="en-US" dirty="0" smtClean="0"/>
              <a:t>Q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            над телом А</a:t>
            </a:r>
            <a:r>
              <a:rPr lang="en-US" dirty="0" smtClean="0"/>
              <a:t>	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				      </a:t>
            </a:r>
            <a:r>
              <a:rPr lang="ru-RU" sz="3600" dirty="0" smtClean="0"/>
              <a:t>∆</a:t>
            </a:r>
            <a:r>
              <a:rPr lang="en-US" sz="3600" dirty="0" smtClean="0"/>
              <a:t>U = A</a:t>
            </a:r>
            <a:r>
              <a:rPr lang="ru-RU" sz="1800" dirty="0" err="1" smtClean="0"/>
              <a:t>вс</a:t>
            </a:r>
            <a:r>
              <a:rPr lang="en-US" sz="3600" dirty="0" smtClean="0"/>
              <a:t> + Q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357562" y="1285875"/>
            <a:ext cx="785813" cy="57150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616972" y="1321594"/>
            <a:ext cx="714375" cy="50006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85750" y="1792673"/>
            <a:ext cx="3857625" cy="1132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30142" y="1795872"/>
            <a:ext cx="3590329" cy="9286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50406" y="3083726"/>
            <a:ext cx="2643187" cy="5000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3254" y="4096930"/>
            <a:ext cx="87507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2800" b="1" i="1" dirty="0">
                <a:solidFill>
                  <a:srgbClr val="0000FF"/>
                </a:solidFill>
              </a:rPr>
              <a:t>Изменение внутренней энергии системы при переходе её из одного состояния в другое равно сумме </a:t>
            </a:r>
            <a:r>
              <a:rPr lang="ru-RU" altLang="ru-RU" sz="2800" b="1" i="1" u="sng" dirty="0">
                <a:solidFill>
                  <a:srgbClr val="0000FF"/>
                </a:solidFill>
              </a:rPr>
              <a:t>работы внешних сил </a:t>
            </a:r>
            <a:r>
              <a:rPr lang="ru-RU" altLang="ru-RU" sz="2800" b="1" i="1" dirty="0">
                <a:solidFill>
                  <a:srgbClr val="0000FF"/>
                </a:solidFill>
              </a:rPr>
              <a:t>и количества теплоты, переданного системе </a:t>
            </a:r>
          </a:p>
        </p:txBody>
      </p:sp>
    </p:spTree>
    <p:extLst>
      <p:ext uri="{BB962C8B-B14F-4D97-AF65-F5344CB8AC3E}">
        <p14:creationId xmlns:p14="http://schemas.microsoft.com/office/powerpoint/2010/main" val="12019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251" y="620688"/>
            <a:ext cx="8229600" cy="54620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                  Работа </a:t>
            </a:r>
            <a:r>
              <a:rPr lang="ru-RU" dirty="0"/>
              <a:t>газа </a:t>
            </a:r>
            <a:r>
              <a:rPr lang="en-US" dirty="0" smtClean="0"/>
              <a:t>A</a:t>
            </a:r>
            <a:r>
              <a:rPr lang="ru-RU" sz="2000" i="1" dirty="0" smtClean="0"/>
              <a:t>г</a:t>
            </a:r>
            <a:r>
              <a:rPr lang="en-US" dirty="0" smtClean="0"/>
              <a:t> </a:t>
            </a:r>
            <a:r>
              <a:rPr lang="en-US" dirty="0"/>
              <a:t>= - </a:t>
            </a:r>
            <a:r>
              <a:rPr lang="en-US" dirty="0" smtClean="0"/>
              <a:t>A</a:t>
            </a:r>
            <a:r>
              <a:rPr lang="ru-RU" dirty="0" smtClean="0"/>
              <a:t>			</a:t>
            </a:r>
          </a:p>
          <a:p>
            <a:pPr algn="ctr">
              <a:buFont typeface="Arial" charset="0"/>
              <a:buNone/>
            </a:pPr>
            <a:r>
              <a:rPr lang="en-US" dirty="0" smtClean="0"/>
              <a:t>Q = ∆U – A</a:t>
            </a:r>
          </a:p>
          <a:p>
            <a:pPr algn="ctr">
              <a:buFont typeface="Arial" charset="0"/>
              <a:buNone/>
            </a:pPr>
            <a:r>
              <a:rPr lang="en-US" sz="3600" dirty="0" smtClean="0"/>
              <a:t>Q = ∆U + A</a:t>
            </a:r>
            <a:r>
              <a:rPr lang="ru-RU" sz="2000" i="1" dirty="0" smtClean="0"/>
              <a:t>г</a:t>
            </a:r>
            <a:endParaRPr lang="en-US" sz="2000" i="1" dirty="0" smtClean="0"/>
          </a:p>
          <a:p>
            <a:pPr>
              <a:buFont typeface="Arial" charset="0"/>
              <a:buNone/>
            </a:pPr>
            <a:r>
              <a:rPr lang="en-US" sz="3600" dirty="0" smtClean="0">
                <a:solidFill>
                  <a:srgbClr val="C00000"/>
                </a:solidFill>
              </a:rPr>
              <a:t>	</a:t>
            </a:r>
            <a:r>
              <a:rPr lang="ru-RU" dirty="0" smtClean="0">
                <a:solidFill>
                  <a:srgbClr val="C00000"/>
                </a:solidFill>
              </a:rPr>
              <a:t>Количество теплоты, полученное газом, идет на изменение его внутренней энергии и на совершение работы газом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21843" y="1844824"/>
            <a:ext cx="2500313" cy="6429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8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866625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i="1" dirty="0">
                <a:solidFill>
                  <a:srgbClr val="0000FF"/>
                </a:solidFill>
              </a:rPr>
              <a:t>Применение первого закона термодинамики к различным процессам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34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91308C5D-7D45-45C5-841A-E2B0EE9DCDD2}" type="slidenum">
              <a:rPr lang="ru-RU" altLang="ru-RU" sz="1200"/>
              <a:pPr eaLnBrk="1" hangingPunct="1"/>
              <a:t>26</a:t>
            </a:fld>
            <a:endParaRPr lang="ru-RU" altLang="ru-RU" sz="1200"/>
          </a:p>
        </p:txBody>
      </p:sp>
      <p:sp>
        <p:nvSpPr>
          <p:cNvPr id="12291" name="Rectangle 273"/>
          <p:cNvSpPr>
            <a:spLocks noChangeArrowheads="1"/>
          </p:cNvSpPr>
          <p:nvPr/>
        </p:nvSpPr>
        <p:spPr bwMode="auto">
          <a:xfrm>
            <a:off x="3052763" y="1169988"/>
            <a:ext cx="1498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Rectangle 440"/>
          <p:cNvSpPr>
            <a:spLocks noChangeArrowheads="1"/>
          </p:cNvSpPr>
          <p:nvPr/>
        </p:nvSpPr>
        <p:spPr bwMode="auto">
          <a:xfrm>
            <a:off x="3829050" y="2065338"/>
            <a:ext cx="14859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Text Box 436"/>
          <p:cNvSpPr txBox="1">
            <a:spLocks noChangeArrowheads="1"/>
          </p:cNvSpPr>
          <p:nvPr/>
        </p:nvSpPr>
        <p:spPr bwMode="auto">
          <a:xfrm>
            <a:off x="4724400" y="4183063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12294" name="Rectangle 513"/>
          <p:cNvSpPr>
            <a:spLocks noChangeArrowheads="1"/>
          </p:cNvSpPr>
          <p:nvPr/>
        </p:nvSpPr>
        <p:spPr bwMode="auto">
          <a:xfrm>
            <a:off x="3886200" y="1258888"/>
            <a:ext cx="13716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5" name="Text Box 509"/>
          <p:cNvSpPr txBox="1">
            <a:spLocks noChangeArrowheads="1"/>
          </p:cNvSpPr>
          <p:nvPr/>
        </p:nvSpPr>
        <p:spPr bwMode="auto">
          <a:xfrm>
            <a:off x="4810125" y="3162300"/>
            <a:ext cx="2286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 sz="2800" b="1" i="1">
              <a:latin typeface="Times New Roman" panose="02020603050405020304" pitchFamily="18" charset="0"/>
            </a:endParaRPr>
          </a:p>
        </p:txBody>
      </p:sp>
      <p:graphicFrame>
        <p:nvGraphicFramePr>
          <p:cNvPr id="86735" name="Group 719"/>
          <p:cNvGraphicFramePr>
            <a:graphicFrameLocks noGrp="1"/>
          </p:cNvGraphicFramePr>
          <p:nvPr>
            <p:extLst/>
          </p:nvPr>
        </p:nvGraphicFramePr>
        <p:xfrm>
          <a:off x="755650" y="549275"/>
          <a:ext cx="7993063" cy="4930774"/>
        </p:xfrm>
        <a:graphic>
          <a:graphicData uri="http://schemas.openxmlformats.org/drawingml/2006/table">
            <a:tbl>
              <a:tblPr/>
              <a:tblGrid>
                <a:gridCol w="1998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986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970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86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94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Изопроцесс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Изотермический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Изохорный </a:t>
                      </a:r>
                    </a:p>
                    <a:p>
                      <a:endParaRPr lang="ru-RU" dirty="0"/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Изобарный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Описание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US" altLang="ru-RU" sz="1800" dirty="0" smtClean="0"/>
                        <a:t>  m</a:t>
                      </a:r>
                      <a:r>
                        <a:rPr lang="ru-RU" altLang="ru-RU" sz="1800" dirty="0" smtClean="0"/>
                        <a:t> = </a:t>
                      </a:r>
                      <a:r>
                        <a:rPr lang="en-US" altLang="ru-RU" sz="1800" dirty="0" err="1" smtClean="0"/>
                        <a:t>const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8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Соответствуюший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закон 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pV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=</a:t>
                      </a:r>
                      <a:r>
                        <a:rPr lang="ru-RU" altLang="ru-RU" sz="2000" dirty="0" smtClean="0"/>
                        <a:t> </a:t>
                      </a:r>
                      <a:r>
                        <a:rPr lang="en-US" altLang="ru-RU" sz="2000" dirty="0" err="1" smtClean="0"/>
                        <a:t>const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p/T =</a:t>
                      </a:r>
                      <a:r>
                        <a:rPr lang="ru-RU" altLang="ru-RU" sz="1800" dirty="0" smtClean="0"/>
                        <a:t> </a:t>
                      </a:r>
                      <a:r>
                        <a:rPr lang="en-US" altLang="ru-RU" sz="1800" dirty="0" err="1" smtClean="0"/>
                        <a:t>const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V/T =</a:t>
                      </a:r>
                      <a:r>
                        <a:rPr lang="ru-RU" altLang="ru-RU" sz="2000" dirty="0" smtClean="0"/>
                        <a:t> </a:t>
                      </a:r>
                      <a:r>
                        <a:rPr lang="en-US" altLang="ru-RU" sz="2000" dirty="0" err="1" smtClean="0"/>
                        <a:t>const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0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График изопроцесса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323" name="Line 651"/>
          <p:cNvSpPr>
            <a:spLocks noChangeShapeType="1"/>
          </p:cNvSpPr>
          <p:nvPr/>
        </p:nvSpPr>
        <p:spPr bwMode="auto">
          <a:xfrm>
            <a:off x="2771775" y="1916113"/>
            <a:ext cx="5976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6670" name="Picture 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221163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75" name="Picture 6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93" y="4221163"/>
            <a:ext cx="11906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677" name="Picture 6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906" y="4183063"/>
            <a:ext cx="1257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679" name="Rectangle 663"/>
          <p:cNvSpPr>
            <a:spLocks noChangeArrowheads="1"/>
          </p:cNvSpPr>
          <p:nvPr/>
        </p:nvSpPr>
        <p:spPr bwMode="auto">
          <a:xfrm>
            <a:off x="2771541" y="1220301"/>
            <a:ext cx="19446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/>
              <a:t>Т = </a:t>
            </a:r>
            <a:r>
              <a:rPr lang="en-US" altLang="ru-RU" sz="1800" dirty="0" err="1"/>
              <a:t>const</a:t>
            </a:r>
            <a:r>
              <a:rPr lang="en-US" altLang="ru-RU" sz="1800" dirty="0"/>
              <a:t>, </a:t>
            </a:r>
            <a:endParaRPr lang="ru-RU" altLang="ru-RU" sz="1800" dirty="0"/>
          </a:p>
          <a:p>
            <a:pPr algn="ctr" eaLnBrk="1" hangingPunct="1"/>
            <a:r>
              <a:rPr lang="en-US" altLang="ru-RU" sz="1800" dirty="0">
                <a:sym typeface="Symbol" panose="05050102010706020507" pitchFamily="18" charset="2"/>
              </a:rPr>
              <a:t></a:t>
            </a:r>
            <a:r>
              <a:rPr lang="en-US" altLang="ru-RU" sz="1800" dirty="0"/>
              <a:t>T = 0</a:t>
            </a:r>
            <a:r>
              <a:rPr lang="ru-RU" altLang="ru-RU" sz="1800" dirty="0"/>
              <a:t> </a:t>
            </a:r>
          </a:p>
        </p:txBody>
      </p:sp>
      <p:sp>
        <p:nvSpPr>
          <p:cNvPr id="86680" name="Rectangle 664"/>
          <p:cNvSpPr>
            <a:spLocks noChangeArrowheads="1"/>
          </p:cNvSpPr>
          <p:nvPr/>
        </p:nvSpPr>
        <p:spPr bwMode="auto">
          <a:xfrm>
            <a:off x="2789566" y="2690812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Закон </a:t>
            </a:r>
          </a:p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Бойля-Мариотта</a:t>
            </a:r>
            <a:r>
              <a:rPr lang="ru-RU" altLang="ru-RU" sz="1800" dirty="0"/>
              <a:t> </a:t>
            </a:r>
          </a:p>
        </p:txBody>
      </p:sp>
      <p:sp>
        <p:nvSpPr>
          <p:cNvPr id="12329" name="Rectangle 665"/>
          <p:cNvSpPr>
            <a:spLocks noChangeArrowheads="1"/>
          </p:cNvSpPr>
          <p:nvPr/>
        </p:nvSpPr>
        <p:spPr bwMode="auto">
          <a:xfrm>
            <a:off x="2771775" y="2565400"/>
            <a:ext cx="19446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6682" name="Rectangle 666"/>
          <p:cNvSpPr>
            <a:spLocks noChangeArrowheads="1"/>
          </p:cNvSpPr>
          <p:nvPr/>
        </p:nvSpPr>
        <p:spPr bwMode="auto">
          <a:xfrm>
            <a:off x="2771775" y="549275"/>
            <a:ext cx="2016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1" name="Rectangle 673"/>
          <p:cNvSpPr>
            <a:spLocks noChangeArrowheads="1"/>
          </p:cNvSpPr>
          <p:nvPr/>
        </p:nvSpPr>
        <p:spPr bwMode="auto">
          <a:xfrm>
            <a:off x="2771775" y="2708275"/>
            <a:ext cx="1944688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2" name="Rectangle 677"/>
          <p:cNvSpPr>
            <a:spLocks noChangeArrowheads="1"/>
          </p:cNvSpPr>
          <p:nvPr/>
        </p:nvSpPr>
        <p:spPr bwMode="auto">
          <a:xfrm>
            <a:off x="2771775" y="2708275"/>
            <a:ext cx="19446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3" name="Rectangle 680"/>
          <p:cNvSpPr>
            <a:spLocks noChangeArrowheads="1"/>
          </p:cNvSpPr>
          <p:nvPr/>
        </p:nvSpPr>
        <p:spPr bwMode="auto">
          <a:xfrm>
            <a:off x="2843213" y="2781300"/>
            <a:ext cx="1873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4" name="Rectangle 683"/>
          <p:cNvSpPr>
            <a:spLocks noChangeArrowheads="1"/>
          </p:cNvSpPr>
          <p:nvPr/>
        </p:nvSpPr>
        <p:spPr bwMode="auto">
          <a:xfrm>
            <a:off x="2843213" y="2708275"/>
            <a:ext cx="180022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5" name="Rectangle 686"/>
          <p:cNvSpPr>
            <a:spLocks noChangeArrowheads="1"/>
          </p:cNvSpPr>
          <p:nvPr/>
        </p:nvSpPr>
        <p:spPr bwMode="auto">
          <a:xfrm>
            <a:off x="2987675" y="2781300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36" name="Rectangle 687"/>
          <p:cNvSpPr>
            <a:spLocks noChangeArrowheads="1"/>
          </p:cNvSpPr>
          <p:nvPr/>
        </p:nvSpPr>
        <p:spPr bwMode="auto">
          <a:xfrm>
            <a:off x="3059113" y="2852738"/>
            <a:ext cx="1368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6709" name="Rectangle 693"/>
          <p:cNvSpPr>
            <a:spLocks noChangeArrowheads="1"/>
          </p:cNvSpPr>
          <p:nvPr/>
        </p:nvSpPr>
        <p:spPr bwMode="auto">
          <a:xfrm>
            <a:off x="2770188" y="1914525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</a:t>
            </a:r>
            <a:r>
              <a:rPr lang="en-US" altLang="ru-RU" sz="1800" dirty="0"/>
              <a:t>U = 0</a:t>
            </a:r>
            <a:r>
              <a:rPr lang="ru-RU" altLang="ru-RU" sz="1800" dirty="0"/>
              <a:t> </a:t>
            </a:r>
          </a:p>
        </p:txBody>
      </p:sp>
      <p:sp>
        <p:nvSpPr>
          <p:cNvPr id="12338" name="Rectangle 694"/>
          <p:cNvSpPr>
            <a:spLocks noChangeArrowheads="1"/>
          </p:cNvSpPr>
          <p:nvPr/>
        </p:nvSpPr>
        <p:spPr bwMode="auto">
          <a:xfrm>
            <a:off x="6732588" y="1268413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800"/>
          </a:p>
        </p:txBody>
      </p:sp>
      <p:sp>
        <p:nvSpPr>
          <p:cNvPr id="12339" name="Rectangle 695"/>
          <p:cNvSpPr>
            <a:spLocks noChangeArrowheads="1"/>
          </p:cNvSpPr>
          <p:nvPr/>
        </p:nvSpPr>
        <p:spPr bwMode="auto">
          <a:xfrm>
            <a:off x="4859338" y="1268413"/>
            <a:ext cx="18002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40" name="Rectangle 696"/>
          <p:cNvSpPr>
            <a:spLocks noChangeArrowheads="1"/>
          </p:cNvSpPr>
          <p:nvPr/>
        </p:nvSpPr>
        <p:spPr bwMode="auto">
          <a:xfrm>
            <a:off x="4716463" y="2060575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800"/>
          </a:p>
        </p:txBody>
      </p:sp>
      <p:sp>
        <p:nvSpPr>
          <p:cNvPr id="12341" name="Rectangle 697"/>
          <p:cNvSpPr>
            <a:spLocks noChangeArrowheads="1"/>
          </p:cNvSpPr>
          <p:nvPr/>
        </p:nvSpPr>
        <p:spPr bwMode="auto">
          <a:xfrm>
            <a:off x="2986088" y="2130425"/>
            <a:ext cx="16573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endParaRPr lang="ru-RU" altLang="ru-RU" sz="1800"/>
          </a:p>
        </p:txBody>
      </p:sp>
      <p:sp>
        <p:nvSpPr>
          <p:cNvPr id="86714" name="Rectangle 698"/>
          <p:cNvSpPr>
            <a:spLocks noChangeArrowheads="1"/>
          </p:cNvSpPr>
          <p:nvPr/>
        </p:nvSpPr>
        <p:spPr bwMode="auto">
          <a:xfrm>
            <a:off x="6783235" y="1081090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/>
              <a:t>Р = </a:t>
            </a:r>
            <a:r>
              <a:rPr lang="en-US" altLang="ru-RU" sz="1800" dirty="0" err="1"/>
              <a:t>const</a:t>
            </a:r>
            <a:endParaRPr lang="ru-RU" altLang="ru-RU" sz="1800" dirty="0"/>
          </a:p>
        </p:txBody>
      </p:sp>
      <p:sp>
        <p:nvSpPr>
          <p:cNvPr id="86716" name="Rectangle 700"/>
          <p:cNvSpPr>
            <a:spLocks noChangeArrowheads="1"/>
          </p:cNvSpPr>
          <p:nvPr/>
        </p:nvSpPr>
        <p:spPr bwMode="auto">
          <a:xfrm>
            <a:off x="6714729" y="2650784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Закон </a:t>
            </a:r>
          </a:p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Гей-Люссака</a:t>
            </a:r>
            <a:r>
              <a:rPr lang="ru-RU" altLang="ru-RU" sz="1800" dirty="0"/>
              <a:t> </a:t>
            </a:r>
          </a:p>
        </p:txBody>
      </p:sp>
      <p:sp>
        <p:nvSpPr>
          <p:cNvPr id="86721" name="Rectangle 705"/>
          <p:cNvSpPr>
            <a:spLocks noChangeArrowheads="1"/>
          </p:cNvSpPr>
          <p:nvPr/>
        </p:nvSpPr>
        <p:spPr bwMode="auto">
          <a:xfrm>
            <a:off x="4859338" y="692150"/>
            <a:ext cx="18002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45" name="Rectangle 706"/>
          <p:cNvSpPr>
            <a:spLocks noChangeArrowheads="1"/>
          </p:cNvSpPr>
          <p:nvPr/>
        </p:nvSpPr>
        <p:spPr bwMode="auto">
          <a:xfrm>
            <a:off x="4859338" y="620713"/>
            <a:ext cx="1800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46" name="Rectangle 707"/>
          <p:cNvSpPr>
            <a:spLocks noChangeArrowheads="1"/>
          </p:cNvSpPr>
          <p:nvPr/>
        </p:nvSpPr>
        <p:spPr bwMode="auto">
          <a:xfrm>
            <a:off x="4859338" y="620713"/>
            <a:ext cx="1800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47" name="Rectangle 708"/>
          <p:cNvSpPr>
            <a:spLocks noChangeArrowheads="1"/>
          </p:cNvSpPr>
          <p:nvPr/>
        </p:nvSpPr>
        <p:spPr bwMode="auto">
          <a:xfrm>
            <a:off x="6804025" y="1341438"/>
            <a:ext cx="18002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348" name="Rectangle 712"/>
          <p:cNvSpPr>
            <a:spLocks noChangeArrowheads="1"/>
          </p:cNvSpPr>
          <p:nvPr/>
        </p:nvSpPr>
        <p:spPr bwMode="auto">
          <a:xfrm>
            <a:off x="6804025" y="2060575"/>
            <a:ext cx="16557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6731" name="Rectangle 715"/>
          <p:cNvSpPr>
            <a:spLocks noChangeArrowheads="1"/>
          </p:cNvSpPr>
          <p:nvPr/>
        </p:nvSpPr>
        <p:spPr bwMode="auto">
          <a:xfrm>
            <a:off x="4636528" y="1989139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/>
              <a:t>А = 0</a:t>
            </a:r>
          </a:p>
        </p:txBody>
      </p:sp>
      <p:sp>
        <p:nvSpPr>
          <p:cNvPr id="86734" name="Rectangle 718"/>
          <p:cNvSpPr>
            <a:spLocks noChangeArrowheads="1"/>
          </p:cNvSpPr>
          <p:nvPr/>
        </p:nvSpPr>
        <p:spPr bwMode="auto">
          <a:xfrm>
            <a:off x="4752181" y="2638619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ru-RU" altLang="ru-RU" sz="1800" dirty="0">
                <a:sym typeface="Symbol" panose="05050102010706020507" pitchFamily="18" charset="2"/>
              </a:rPr>
              <a:t>Закон </a:t>
            </a:r>
          </a:p>
          <a:p>
            <a:pPr algn="ctr" eaLnBrk="1" hangingPunct="1"/>
            <a:r>
              <a:rPr lang="ru-RU" altLang="ru-RU" sz="1800" dirty="0"/>
              <a:t>Шарля </a:t>
            </a:r>
          </a:p>
        </p:txBody>
      </p:sp>
      <p:sp>
        <p:nvSpPr>
          <p:cNvPr id="86736" name="Rectangle 720"/>
          <p:cNvSpPr>
            <a:spLocks noChangeArrowheads="1"/>
          </p:cNvSpPr>
          <p:nvPr/>
        </p:nvSpPr>
        <p:spPr bwMode="auto">
          <a:xfrm>
            <a:off x="4817756" y="1230314"/>
            <a:ext cx="2016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altLang="ru-RU" sz="1800" dirty="0"/>
              <a:t>V</a:t>
            </a:r>
            <a:r>
              <a:rPr lang="ru-RU" altLang="ru-RU" sz="1800" dirty="0"/>
              <a:t> = </a:t>
            </a:r>
            <a:r>
              <a:rPr lang="en-US" altLang="ru-RU" sz="1800" dirty="0" err="1"/>
              <a:t>const</a:t>
            </a:r>
            <a:endParaRPr lang="en-US" altLang="ru-RU" sz="1800" dirty="0"/>
          </a:p>
          <a:p>
            <a:pPr algn="ctr" eaLnBrk="1" hangingPunct="1"/>
            <a:r>
              <a:rPr lang="en-US" altLang="ru-RU" sz="1800" dirty="0">
                <a:sym typeface="Symbol" panose="05050102010706020507" pitchFamily="18" charset="2"/>
              </a:rPr>
              <a:t>V = 0</a:t>
            </a:r>
            <a:endParaRPr lang="ru-RU" altLang="ru-RU" sz="1800" dirty="0">
              <a:sym typeface="Symbol" panose="05050102010706020507" pitchFamily="18" charset="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64197" y="4783138"/>
            <a:ext cx="352425" cy="241473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315630" y="4388479"/>
            <a:ext cx="465312" cy="241473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5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3" grpId="0" animBg="1"/>
      <p:bldP spid="86709" grpId="0"/>
      <p:bldP spid="867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DB00A2E7-1F2F-4B0B-BF9E-6B8B18539CD1}" type="slidenum">
              <a:rPr lang="ru-RU" altLang="ru-RU" sz="1200"/>
              <a:pPr eaLnBrk="1" hangingPunct="1"/>
              <a:t>27</a:t>
            </a:fld>
            <a:endParaRPr lang="ru-RU" altLang="ru-RU" sz="120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Адиабатный процесс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492500" y="1752600"/>
            <a:ext cx="5327650" cy="4267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600" smtClean="0"/>
              <a:t>   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323528" y="2068424"/>
            <a:ext cx="84966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z="2400" b="1" i="1" dirty="0"/>
              <a:t>Процесс, </a:t>
            </a:r>
          </a:p>
          <a:p>
            <a:r>
              <a:rPr lang="ru-RU" altLang="ru-RU" sz="2400" b="1" i="1" dirty="0"/>
              <a:t>совершаемый без теплообмена </a:t>
            </a:r>
          </a:p>
          <a:p>
            <a:r>
              <a:rPr lang="ru-RU" altLang="ru-RU" sz="2400" b="1" i="1" dirty="0"/>
              <a:t>с окружающей средой </a:t>
            </a:r>
            <a:r>
              <a:rPr lang="en-US" altLang="ru-RU" sz="2400" b="1" i="1" dirty="0"/>
              <a:t>Q</a:t>
            </a:r>
            <a:r>
              <a:rPr lang="ru-RU" altLang="ru-RU" sz="2400" b="1" i="1" dirty="0"/>
              <a:t> = 0.</a:t>
            </a:r>
            <a:r>
              <a:rPr lang="ru-RU" alt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03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899910"/>
            <a:ext cx="9036496" cy="2088232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4800" b="1" i="1" dirty="0" smtClean="0">
                <a:solidFill>
                  <a:srgbClr val="C00000"/>
                </a:solidFill>
              </a:rPr>
              <a:t>Применение первого закона ТД к изопроцессам.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95736" y="3429000"/>
            <a:ext cx="5925344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45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Михаил\Desktop\1 - 000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6698" r="10322" b="65681"/>
          <a:stretch/>
        </p:blipFill>
        <p:spPr bwMode="auto">
          <a:xfrm>
            <a:off x="0" y="-171400"/>
            <a:ext cx="9144000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11459" y="5085184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5517232"/>
            <a:ext cx="1944216" cy="6480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476250"/>
            <a:ext cx="8229600" cy="56165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i="1" u="sng" smtClean="0">
                <a:solidFill>
                  <a:srgbClr val="0070C0"/>
                </a:solidFill>
              </a:rPr>
              <a:t>Внутренняя энергия тела</a:t>
            </a:r>
          </a:p>
          <a:p>
            <a:pPr eaLnBrk="1" hangingPunct="1">
              <a:buFontTx/>
              <a:buNone/>
            </a:pPr>
            <a:r>
              <a:rPr lang="ru-RU" altLang="ru-RU" i="1" smtClean="0"/>
              <a:t>   </a:t>
            </a:r>
            <a:r>
              <a:rPr lang="en-US" altLang="ru-RU" i="1" smtClean="0"/>
              <a:t>E</a:t>
            </a:r>
            <a:r>
              <a:rPr lang="ru-RU" altLang="ru-RU" sz="2400" i="1" smtClean="0"/>
              <a:t>к</a:t>
            </a:r>
            <a:r>
              <a:rPr lang="ru-RU" altLang="ru-RU" i="1" smtClean="0"/>
              <a:t> молекул			        Е</a:t>
            </a:r>
            <a:r>
              <a:rPr lang="ru-RU" altLang="ru-RU" sz="2400" i="1" smtClean="0"/>
              <a:t>р</a:t>
            </a:r>
            <a:r>
              <a:rPr lang="ru-RU" altLang="ru-RU" i="1" smtClean="0"/>
              <a:t> молекул</a:t>
            </a:r>
          </a:p>
          <a:p>
            <a:pPr algn="ctr" eaLnBrk="1" hangingPunct="1">
              <a:buFontTx/>
              <a:buNone/>
            </a:pPr>
            <a:endParaRPr lang="ru-RU" altLang="ru-RU" i="1" u="sng" smtClean="0"/>
          </a:p>
          <a:p>
            <a:pPr algn="ctr" eaLnBrk="1" hangingPunct="1">
              <a:buFontTx/>
              <a:buNone/>
            </a:pPr>
            <a:r>
              <a:rPr lang="ru-RU" altLang="ru-RU" i="1" u="sng" smtClean="0"/>
              <a:t>Для идеального газа</a:t>
            </a:r>
          </a:p>
          <a:p>
            <a:pPr eaLnBrk="1" hangingPunct="1">
              <a:buFontTx/>
              <a:buNone/>
            </a:pPr>
            <a:r>
              <a:rPr lang="ru-RU" altLang="ru-RU" i="1" smtClean="0"/>
              <a:t>- одноатомного</a:t>
            </a:r>
          </a:p>
          <a:p>
            <a:pPr eaLnBrk="1" hangingPunct="1">
              <a:buFontTx/>
              <a:buNone/>
            </a:pPr>
            <a:r>
              <a:rPr lang="ru-RU" altLang="ru-RU" i="1" smtClean="0"/>
              <a:t>	</a:t>
            </a:r>
          </a:p>
          <a:p>
            <a:pPr eaLnBrk="1" hangingPunct="1">
              <a:buFontTx/>
              <a:buNone/>
            </a:pPr>
            <a:endParaRPr lang="ru-RU" altLang="ru-RU" smtClean="0"/>
          </a:p>
          <a:p>
            <a:pPr eaLnBrk="1" hangingPunct="1">
              <a:buFontTx/>
              <a:buNone/>
            </a:pPr>
            <a:endParaRPr lang="ru-RU" altLang="ru-RU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928938" y="928688"/>
            <a:ext cx="714375" cy="428625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72063" y="928688"/>
            <a:ext cx="500062" cy="357187"/>
          </a:xfrm>
          <a:prstGeom prst="straightConnector1">
            <a:avLst/>
          </a:prstGeom>
          <a:ln w="444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971550" y="3429000"/>
          <a:ext cx="792162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3" imgW="2082800" imgH="393700" progId="Equation.3">
                  <p:embed/>
                </p:oleObj>
              </mc:Choice>
              <mc:Fallback>
                <p:oleObj name="Формула" r:id="rId3" imgW="208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429000"/>
                        <a:ext cx="7921625" cy="208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5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ихаил\Desktop\1 - 00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40351" r="10322" b="41003"/>
          <a:stretch/>
        </p:blipFill>
        <p:spPr bwMode="auto">
          <a:xfrm>
            <a:off x="179512" y="404664"/>
            <a:ext cx="8964488" cy="56166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5774183"/>
            <a:ext cx="648072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ихаил\Desktop\1 - 000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t="67463" r="10322" b="10006"/>
          <a:stretch/>
        </p:blipFill>
        <p:spPr bwMode="auto">
          <a:xfrm>
            <a:off x="16695" y="404664"/>
            <a:ext cx="9144000" cy="59046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5733256"/>
            <a:ext cx="1872208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0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6000" b="1" dirty="0" smtClean="0">
                <a:solidFill>
                  <a:srgbClr val="C00000"/>
                </a:solidFill>
              </a:rPr>
              <a:t>Адиабатный процесс</a:t>
            </a: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22048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2400" b="1" i="1" dirty="0"/>
              <a:t>Процесс, </a:t>
            </a:r>
          </a:p>
          <a:p>
            <a:pPr algn="ctr"/>
            <a:r>
              <a:rPr lang="ru-RU" altLang="ru-RU" sz="2400" b="1" i="1" dirty="0"/>
              <a:t>совершаемый без теплообмена </a:t>
            </a:r>
          </a:p>
          <a:p>
            <a:pPr algn="ctr"/>
            <a:r>
              <a:rPr lang="ru-RU" altLang="ru-RU" sz="2400" b="1" i="1" dirty="0"/>
              <a:t>с окружающей средой </a:t>
            </a:r>
            <a:r>
              <a:rPr lang="en-US" altLang="ru-RU" sz="2400" b="1" i="1" dirty="0"/>
              <a:t>Q</a:t>
            </a:r>
            <a:r>
              <a:rPr lang="ru-RU" altLang="ru-RU" sz="2400" b="1" i="1" dirty="0"/>
              <a:t> = 0.</a:t>
            </a:r>
            <a:r>
              <a:rPr lang="ru-RU" altLang="ru-RU" sz="2400" dirty="0"/>
              <a:t> </a:t>
            </a: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4239672"/>
            <a:ext cx="88924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ru-RU" altLang="ru-RU" sz="2400" b="1" i="1" dirty="0"/>
              <a:t>Изменение внутренней энергии газа </a:t>
            </a:r>
          </a:p>
          <a:p>
            <a:pPr algn="ctr"/>
            <a:r>
              <a:rPr lang="ru-RU" altLang="ru-RU" sz="2400" b="1" i="1" dirty="0" smtClean="0"/>
              <a:t>Происходи за счет совершения </a:t>
            </a:r>
            <a:r>
              <a:rPr lang="ru-RU" altLang="ru-RU" sz="2400" b="1" i="1" dirty="0"/>
              <a:t>работы</a:t>
            </a:r>
            <a:r>
              <a:rPr lang="ru-RU" altLang="ru-RU" sz="2400" b="1" i="1" dirty="0" smtClean="0"/>
              <a:t>.</a:t>
            </a:r>
            <a:r>
              <a:rPr lang="ru-RU" sz="2400" dirty="0" smtClean="0"/>
              <a:t> </a:t>
            </a:r>
          </a:p>
          <a:p>
            <a:pPr algn="ctr"/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0687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ихаил\Desktop\1 - 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2" t="6128" r="4091" b="60770"/>
          <a:stretch/>
        </p:blipFill>
        <p:spPr bwMode="auto">
          <a:xfrm>
            <a:off x="0" y="274638"/>
            <a:ext cx="9036495" cy="61786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71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Примеры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7504" y="1124744"/>
            <a:ext cx="5544616" cy="485740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2400" b="1" dirty="0" smtClean="0"/>
              <a:t>Так происходит, например, сжатие газа </a:t>
            </a:r>
            <a:r>
              <a:rPr lang="ru-RU" sz="2400" b="1" i="1" u="sng" dirty="0" smtClean="0">
                <a:hlinkClick r:id="rId2" tooltip="ударной волной"/>
              </a:rPr>
              <a:t>ударной волной</a:t>
            </a:r>
            <a:r>
              <a:rPr lang="ru-RU" sz="2400" b="1" i="1" dirty="0" smtClean="0"/>
              <a:t>,</a:t>
            </a:r>
            <a:r>
              <a:rPr lang="ru-RU" sz="2400" b="1" dirty="0" smtClean="0"/>
              <a:t> при котором газ, не успевая отдать выделившуюся теплоту, сильно нагревается. 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400" b="1" dirty="0" smtClean="0"/>
              <a:t>Химическая реакция внутри объёма газа в случае отсутствия теплообмена с окружающей средой также по определению будет адиабатическим процессом</a:t>
            </a:r>
            <a:r>
              <a:rPr lang="ru-RU" altLang="ru-RU" sz="2400" b="1" i="1" dirty="0" smtClean="0"/>
              <a:t>. Таким процессом является, например, адиабатическое горение.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sz="2400" b="1" dirty="0" smtClean="0"/>
              <a:t>Образование облаков, выпадение осадков.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2400" b="1" dirty="0"/>
          </a:p>
        </p:txBody>
      </p:sp>
      <p:pic>
        <p:nvPicPr>
          <p:cNvPr id="7" name="Рисунок 6" descr="opyt-1-150x1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556792"/>
            <a:ext cx="3372966" cy="272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Тепловые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двигатели</a:t>
            </a:r>
            <a:b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67418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Тепловой двигатель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– это устройство, преобразующее внутреннюю энергию топлива в механическую энергию.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0608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Паровая машина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Паровая турбина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Газовая турбина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 внутреннего сгорания. Двигатель Дизеля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ru-RU" sz="4400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Реактивный двигатель</a:t>
            </a:r>
          </a:p>
        </p:txBody>
      </p:sp>
    </p:spTree>
    <p:extLst>
      <p:ext uri="{BB962C8B-B14F-4D97-AF65-F5344CB8AC3E}">
        <p14:creationId xmlns:p14="http://schemas.microsoft.com/office/powerpoint/2010/main" val="41098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История создания теплового двигателя.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49480" cy="48965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1690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пароатмосферная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машина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Д.Папена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1705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пароатмосферная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машина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Т.Ньюкомена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подъема воды из шахты</a:t>
            </a:r>
          </a:p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1763-1766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паровой двигатель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И.И.Ползунова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1784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паровой двигатель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Дж.Уатта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1865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двигатель внутреннего сгорания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Н.Отто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1871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холодильная машина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К.Линде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1897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двигатель внутреннего сгорания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Р.Дизеля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(с самовоспламенением)</a:t>
            </a:r>
          </a:p>
          <a:p>
            <a:pPr>
              <a:buNone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186660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http://www.youtube.com/watch?v=zPnXV9KGnWY</a:t>
            </a:r>
          </a:p>
        </p:txBody>
      </p:sp>
    </p:spTree>
    <p:extLst>
      <p:ext uri="{BB962C8B-B14F-4D97-AF65-F5344CB8AC3E}">
        <p14:creationId xmlns:p14="http://schemas.microsoft.com/office/powerpoint/2010/main" val="7656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Устройство теплового двигателя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04056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Три основных элемента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теплового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двигателя: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1.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Нагреватель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 сообщающий энергию рабочему телу.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2. 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Рабочее тело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(газ или пар), совершающее работу.</a:t>
            </a:r>
          </a:p>
          <a:p>
            <a:pPr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3.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Холодильник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 поглощающий часть энергии от рабочего тела.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34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196" y="27955"/>
            <a:ext cx="8758407" cy="70609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теплового двигателя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2771800" y="1919259"/>
            <a:ext cx="360040" cy="721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2756842" y="4725144"/>
            <a:ext cx="374998" cy="787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028782" y="3460531"/>
            <a:ext cx="1055386" cy="475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899592" y="980728"/>
                <a:ext cx="4104456" cy="9361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Нагреватель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ru-RU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ru-RU" sz="40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980728"/>
                <a:ext cx="4104456" cy="936104"/>
              </a:xfrm>
              <a:prstGeom prst="roundRect">
                <a:avLst/>
              </a:prstGeom>
              <a:blipFill rotWithShape="1">
                <a:blip r:embed="rId2"/>
                <a:stretch>
                  <a:fillRect l="-1773" b="-184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Овал 5"/>
          <p:cNvSpPr/>
          <p:nvPr/>
        </p:nvSpPr>
        <p:spPr>
          <a:xfrm>
            <a:off x="839750" y="2688700"/>
            <a:ext cx="4209181" cy="201898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Рабочее тело (пар, газ)</a:t>
            </a: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33127" y="5573561"/>
                <a:ext cx="4199371" cy="93610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Холодильник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ru-RU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Т</m:t>
                        </m:r>
                      </m:e>
                      <m:sub>
                        <m:r>
                          <a:rPr lang="ru-RU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ru-RU" sz="40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27" y="5573561"/>
                <a:ext cx="4199371" cy="936104"/>
              </a:xfrm>
              <a:prstGeom prst="roundRect">
                <a:avLst/>
              </a:prstGeom>
              <a:blipFill rotWithShape="1">
                <a:blip r:embed="rId3"/>
                <a:stretch>
                  <a:fillRect l="-3752" b="-183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1919259"/>
                <a:ext cx="1008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ru-RU" sz="4400" b="0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919259"/>
                <a:ext cx="1008112" cy="7694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177073" y="4725144"/>
                <a:ext cx="10081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en-US" sz="4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73" y="4725144"/>
                <a:ext cx="1008112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28184" y="3344247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A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000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  <a:cs typeface="Times New Roman" pitchFamily="18" charset="0"/>
                  </a:rPr>
                  <a:t> </a:t>
                </a:r>
                <a:endParaRPr lang="ru-RU" sz="4000" i="1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344247"/>
                <a:ext cx="2808312" cy="707886"/>
              </a:xfrm>
              <a:prstGeom prst="rect">
                <a:avLst/>
              </a:prstGeom>
              <a:blipFill rotWithShape="1">
                <a:blip r:embed="rId6"/>
                <a:stretch>
                  <a:fillRect l="-8043" t="-17241" b="-42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324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" grpId="0" animBg="1"/>
      <p:bldP spid="6" grpId="0" animBg="1"/>
      <p:bldP spid="20" grpId="0" animBg="1"/>
      <p:bldP spid="10" grpId="0"/>
      <p:bldP spid="2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549275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Внутренняя энергия</a:t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r>
              <a:rPr lang="ru-RU" altLang="ru-RU" sz="4000" b="1" i="1" smtClean="0">
                <a:solidFill>
                  <a:srgbClr val="0000FF"/>
                </a:solidFill>
              </a:rPr>
              <a:t>идеального одноатомного газа</a:t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endParaRPr lang="ru-RU" altLang="ru-RU" sz="4000" b="1" i="1" smtClean="0">
              <a:solidFill>
                <a:srgbClr val="0000FF"/>
              </a:solidFill>
            </a:endParaRPr>
          </a:p>
        </p:txBody>
      </p:sp>
      <p:graphicFrame>
        <p:nvGraphicFramePr>
          <p:cNvPr id="5123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331913" y="2060575"/>
          <a:ext cx="6313487" cy="296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Уравнение" r:id="rId3" imgW="837836" imgH="393529" progId="Equation.3">
                  <p:embed/>
                </p:oleObj>
              </mc:Choice>
              <mc:Fallback>
                <p:oleObj name="Уравнение" r:id="rId3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060575"/>
                        <a:ext cx="6313487" cy="296545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17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731137"/>
            <a:ext cx="4355976" cy="37059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рисунке изображены гра­фически процессы расширения газа (линия 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АВ)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сжатия до первона­чального объема (линия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CD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). </a:t>
            </a:r>
            <a:endParaRPr lang="ru-RU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Работа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газа в процессе расширения поло­жительна (Δ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&gt;0) и численно равна площади фигуры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ABEF</a:t>
            </a:r>
            <a:r>
              <a:rPr lang="ru-RU" i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4" y="620688"/>
            <a:ext cx="462051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07288" cy="6206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КПД теплового двигателя.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1577" y="4581128"/>
                <a:ext cx="874287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Работа газа при сжатии отрицательна (так как Δ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V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 &lt;0) и численно равна площади фигуры </a:t>
                </a:r>
                <a:r>
                  <a:rPr lang="en-US" sz="2400" i="1" dirty="0">
                    <a:solidFill>
                      <a:schemeClr val="accent2">
                        <a:lumMod val="50000"/>
                      </a:schemeClr>
                    </a:solidFill>
                  </a:rPr>
                  <a:t>CDEF</a:t>
                </a:r>
                <a:r>
                  <a:rPr lang="ru-RU" sz="2400" i="1" dirty="0">
                    <a:solidFill>
                      <a:schemeClr val="accent2">
                        <a:lumMod val="50000"/>
                      </a:schemeClr>
                    </a:solidFill>
                  </a:rPr>
                  <a:t>. </a:t>
                </a:r>
                <a:endParaRPr lang="ru-RU" sz="2400" i="1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Полезная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работа за этот цикл численно равна разности площадей под кривыми </a:t>
                </a:r>
                <a:r>
                  <a:rPr lang="ru-RU" sz="2400" i="1" dirty="0">
                    <a:solidFill>
                      <a:schemeClr val="accent2">
                        <a:lumMod val="50000"/>
                      </a:schemeClr>
                    </a:solidFill>
                  </a:rPr>
                  <a:t>АВ 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и </a:t>
                </a:r>
                <a:r>
                  <a:rPr lang="en-US" sz="2400" dirty="0">
                    <a:solidFill>
                      <a:schemeClr val="accent2">
                        <a:lumMod val="50000"/>
                      </a:schemeClr>
                    </a:solidFill>
                  </a:rPr>
                  <a:t>CD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 (закрашена на рисунке</a:t>
                </a: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пол</m:t>
                        </m:r>
                      </m:sub>
                    </m:sSub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АВ</m:t>
                        </m:r>
                      </m:sub>
                    </m:sSub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-</a:t>
                </a:r>
                <a:r>
                  <a:rPr lang="ru-RU" sz="3600" b="1" i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6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𝑪𝑫</m:t>
                        </m:r>
                      </m:sub>
                    </m:sSub>
                  </m:oMath>
                </a14:m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7" y="4581128"/>
                <a:ext cx="8742878" cy="2123658"/>
              </a:xfrm>
              <a:prstGeom prst="rect">
                <a:avLst/>
              </a:prstGeom>
              <a:blipFill rotWithShape="1">
                <a:blip r:embed="rId3"/>
                <a:stretch>
                  <a:fillRect l="-1045" t="-2292" b="-97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941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85010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>
                    <a:satMod val="130000"/>
                  </a:schemeClr>
                </a:solidFill>
              </a:rPr>
              <a:t>КПД теплового двигателя.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1"/>
            <a:ext cx="8507288" cy="2592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Коэффициент полезного действия теплового двигателя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КПД) – отношение работы, совершаемой двигателем за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цикл, к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количеству теплоты, полученной от нагревателя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933056"/>
            <a:ext cx="4644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fr-F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fr-FR" sz="32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+ </a:t>
            </a:r>
            <a:r>
              <a:rPr lang="fr-F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fr-FR" sz="32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fr-FR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fr-FR" sz="32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fr-FR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 |</a:t>
            </a:r>
            <a:r>
              <a:rPr lang="fr-FR" sz="32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fr-FR" sz="3200" baseline="-25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fr-FR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|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06" y="4948719"/>
            <a:ext cx="887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Δ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 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0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цикличность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44008" y="3933056"/>
            <a:ext cx="44999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/>
                <a:cs typeface="Arial" pitchFamily="34" charset="0"/>
              </a:rPr>
              <a:t>- Полное количество теплоты 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"/>
                <a:cs typeface="Arial" pitchFamily="34" charset="0"/>
              </a:rPr>
              <a:t>, полученное рабочим телом за цикл,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710" y="5877271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= 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sz="32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 – |</a:t>
            </a:r>
            <a:r>
              <a:rPr lang="en-US" sz="3200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</a:t>
            </a:r>
            <a:r>
              <a:rPr lang="en-US" sz="3200" baseline="-25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|</a:t>
            </a:r>
            <a:endParaRPr lang="ru-RU" sz="32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3" y="5497884"/>
                <a:ext cx="4680523" cy="1234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4000" i="1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η</a:t>
                </a:r>
                <a:r>
                  <a:rPr lang="fr-FR" sz="4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</a:t>
                </a:r>
                <a:r>
                  <a:rPr lang="ru-RU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4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– |</m:t>
                        </m:r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ru-RU" sz="4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40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4000" dirty="0"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3" y="5497884"/>
                <a:ext cx="4680523" cy="1234377"/>
              </a:xfrm>
              <a:prstGeom prst="rect">
                <a:avLst/>
              </a:prstGeom>
              <a:blipFill rotWithShape="1">
                <a:blip r:embed="rId2"/>
                <a:stretch>
                  <a:fillRect l="-4954" b="-34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585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КПД</a:t>
            </a:r>
            <a:r>
              <a:rPr lang="ru-RU" dirty="0">
                <a:solidFill>
                  <a:schemeClr val="tx2">
                    <a:satMod val="20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тепловых двигателей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51523"/>
              </p:ext>
            </p:extLst>
          </p:nvPr>
        </p:nvGraphicFramePr>
        <p:xfrm>
          <a:off x="179512" y="1124744"/>
          <a:ext cx="8784976" cy="554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1928"/>
                <a:gridCol w="2943048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Тепловой двигатель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 П Д   в  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Паровая машина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Ползунова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</a:tr>
              <a:tr h="5836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Паровая машина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Уатта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3 -4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Паровая турбина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Газовая турбина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 внутреннего сгорания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20 -35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 Дизеля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Первый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Тракторный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28 - 32</a:t>
                      </a: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Стационарный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34 - 44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Реактивный двигатель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7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Цикл Карно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10444"/>
            <a:ext cx="4608512" cy="5069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Карно Никола Леонард Сади (1796-1832 г.)- французский физик и инженер.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Свои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исследования он изложил в сочинении «размышления о движущей силе огня и о машинах, способных развивать эту силу». </a:t>
            </a:r>
            <a:endParaRPr lang="en-US" sz="2800" dirty="0" smtClean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Он 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предложил идеальную тепловую машину.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BE_05f0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82254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8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2964"/>
            <a:ext cx="8375866" cy="601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Цикл Карно – самый эффективный цикл, имеющий максимальный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КПД.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 Цикл Карно совершает газ, находящийся в цилиндре под поршнем. </a:t>
            </a:r>
          </a:p>
        </p:txBody>
      </p:sp>
    </p:spTree>
    <p:extLst>
      <p:ext uri="{BB962C8B-B14F-4D97-AF65-F5344CB8AC3E}">
        <p14:creationId xmlns:p14="http://schemas.microsoft.com/office/powerpoint/2010/main" val="60463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Цикл Карно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8" t="39173" r="64946" b="34712"/>
          <a:stretch/>
        </p:blipFill>
        <p:spPr bwMode="auto">
          <a:xfrm>
            <a:off x="467544" y="1196751"/>
            <a:ext cx="4176464" cy="32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4581128"/>
            <a:ext cx="6444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А-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ru-RU" b="1" dirty="0">
                <a:solidFill>
                  <a:srgbClr val="00B050"/>
                </a:solidFill>
              </a:rPr>
              <a:t>   изотерма 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ru-RU" b="1" baseline="-25000" dirty="0">
                <a:solidFill>
                  <a:srgbClr val="00B050"/>
                </a:solidFill>
              </a:rPr>
              <a:t>                               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₁₂ = 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Q</a:t>
            </a:r>
            <a:r>
              <a:rPr lang="ru-RU" b="1" dirty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₁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B</a:t>
            </a:r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ru-RU" b="1" dirty="0">
                <a:solidFill>
                  <a:srgbClr val="00B050"/>
                </a:solidFill>
              </a:rPr>
              <a:t>  адиабата  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ru-RU" b="1" baseline="-25000" dirty="0">
                <a:solidFill>
                  <a:srgbClr val="00B050"/>
                </a:solidFill>
              </a:rPr>
              <a:t>              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ru-RU" b="1" baseline="-25000" dirty="0">
                <a:solidFill>
                  <a:srgbClr val="00B050"/>
                </a:solidFill>
              </a:rPr>
              <a:t>2           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>
                <a:solidFill>
                  <a:srgbClr val="00B050"/>
                </a:solidFill>
                <a:latin typeface="Cambria Math" pitchFamily="18" charset="0"/>
              </a:rPr>
              <a:t> ₂₃ = - ∆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</a:rPr>
              <a:t>U</a:t>
            </a:r>
            <a:r>
              <a:rPr lang="ru-RU" b="1" dirty="0">
                <a:solidFill>
                  <a:srgbClr val="00B050"/>
                </a:solidFill>
                <a:latin typeface="Cambria Math" pitchFamily="18" charset="0"/>
              </a:rPr>
              <a:t>₂₃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C</a:t>
            </a:r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ru-RU" b="1" dirty="0">
                <a:solidFill>
                  <a:srgbClr val="00B050"/>
                </a:solidFill>
              </a:rPr>
              <a:t> изотерма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ru-RU" b="1" baseline="-25000" dirty="0">
                <a:solidFill>
                  <a:srgbClr val="00B050"/>
                </a:solidFill>
              </a:rPr>
              <a:t>2                                   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</a:rPr>
              <a:t>₃₄= A </a:t>
            </a:r>
            <a:r>
              <a:rPr lang="ru-RU" b="1" dirty="0" err="1">
                <a:solidFill>
                  <a:srgbClr val="00B050"/>
                </a:solidFill>
                <a:latin typeface="Cambria Math" pitchFamily="18" charset="0"/>
              </a:rPr>
              <a:t>сж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</a:rPr>
              <a:t> = Q₂</a:t>
            </a:r>
            <a:r>
              <a:rPr lang="ru-RU" b="1" baseline="-25000" dirty="0">
                <a:solidFill>
                  <a:srgbClr val="00B050"/>
                </a:solidFill>
              </a:rPr>
              <a:t> </a:t>
            </a:r>
            <a:endParaRPr lang="ru-RU" b="1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D</a:t>
            </a:r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en-US" b="1" dirty="0">
                <a:solidFill>
                  <a:srgbClr val="00B050"/>
                </a:solidFill>
              </a:rPr>
              <a:t>A</a:t>
            </a:r>
            <a:r>
              <a:rPr lang="ru-RU" b="1" dirty="0">
                <a:solidFill>
                  <a:srgbClr val="00B050"/>
                </a:solidFill>
              </a:rPr>
              <a:t> адиабата  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ru-RU" b="1" baseline="-25000" dirty="0">
                <a:solidFill>
                  <a:srgbClr val="00B050"/>
                </a:solidFill>
              </a:rPr>
              <a:t>2</a:t>
            </a:r>
            <a:r>
              <a:rPr lang="ru-RU" b="1" dirty="0">
                <a:solidFill>
                  <a:srgbClr val="00B050"/>
                </a:solidFill>
              </a:rPr>
              <a:t>          </a:t>
            </a:r>
            <a:r>
              <a:rPr lang="en-US" b="1" i="1" dirty="0">
                <a:solidFill>
                  <a:srgbClr val="00B050"/>
                </a:solidFill>
              </a:rPr>
              <a:t>T</a:t>
            </a:r>
            <a:r>
              <a:rPr lang="en-US" b="1" baseline="-25000" dirty="0">
                <a:solidFill>
                  <a:srgbClr val="00B050"/>
                </a:solidFill>
              </a:rPr>
              <a:t>1 </a:t>
            </a:r>
            <a:r>
              <a:rPr lang="ru-RU" b="1" baseline="-25000" dirty="0">
                <a:solidFill>
                  <a:srgbClr val="00B050"/>
                </a:solidFill>
              </a:rPr>
              <a:t>           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</a:rPr>
              <a:t>₄₁=</a:t>
            </a:r>
            <a:r>
              <a:rPr lang="ru-RU" b="1" dirty="0">
                <a:solidFill>
                  <a:srgbClr val="00B050"/>
                </a:solidFill>
                <a:latin typeface="Cambria Math" pitchFamily="18" charset="0"/>
              </a:rPr>
              <a:t> ∆</a:t>
            </a:r>
            <a:r>
              <a:rPr lang="en-US" b="1" dirty="0">
                <a:solidFill>
                  <a:srgbClr val="00B050"/>
                </a:solidFill>
                <a:latin typeface="Cambria Math" pitchFamily="18" charset="0"/>
              </a:rPr>
              <a:t>U₄₁ </a:t>
            </a:r>
            <a:endParaRPr lang="ru-RU" b="1" dirty="0">
              <a:solidFill>
                <a:srgbClr val="00B05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76415" y="5085184"/>
            <a:ext cx="3515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923928" y="5613252"/>
            <a:ext cx="4002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4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240"/>
            <a:ext cx="9144000" cy="6840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Georgia" pitchFamily="18" charset="0"/>
              </a:rPr>
              <a:t>(</a:t>
            </a:r>
            <a:r>
              <a:rPr lang="en-US" sz="2200" dirty="0" smtClean="0">
                <a:latin typeface="Georgia" pitchFamily="18" charset="0"/>
              </a:rPr>
              <a:t>A</a:t>
            </a:r>
            <a:r>
              <a:rPr lang="ru-RU" sz="2200" dirty="0" smtClean="0">
                <a:latin typeface="Georgia" pitchFamily="18" charset="0"/>
              </a:rPr>
              <a:t>–</a:t>
            </a:r>
            <a:r>
              <a:rPr lang="en-US" sz="2200" dirty="0" smtClean="0">
                <a:latin typeface="Georgia" pitchFamily="18" charset="0"/>
              </a:rPr>
              <a:t>B</a:t>
            </a:r>
            <a:r>
              <a:rPr lang="ru-RU" sz="2200" dirty="0" smtClean="0">
                <a:latin typeface="Georgia" pitchFamily="18" charset="0"/>
              </a:rPr>
              <a:t>)  На </a:t>
            </a:r>
            <a:r>
              <a:rPr lang="ru-RU" sz="2200" dirty="0">
                <a:latin typeface="Georgia" pitchFamily="18" charset="0"/>
              </a:rPr>
              <a:t>изотермическом участке </a:t>
            </a:r>
            <a:r>
              <a:rPr lang="ru-RU" sz="2200" dirty="0" smtClean="0">
                <a:latin typeface="Georgia" pitchFamily="18" charset="0"/>
              </a:rPr>
              <a:t>газ </a:t>
            </a:r>
            <a:r>
              <a:rPr lang="ru-RU" sz="2200" dirty="0">
                <a:latin typeface="Georgia" pitchFamily="18" charset="0"/>
              </a:rPr>
              <a:t>приводится в тепловой контакт с горячим тепловым резервуаром (нагревателем), имеющим температуру </a:t>
            </a:r>
            <a:r>
              <a:rPr lang="ru-RU" sz="2200" i="1" dirty="0">
                <a:latin typeface="Georgia" pitchFamily="18" charset="0"/>
              </a:rPr>
              <a:t>T</a:t>
            </a:r>
            <a:r>
              <a:rPr lang="ru-RU" sz="2200" baseline="-25000" dirty="0">
                <a:latin typeface="Georgia" pitchFamily="18" charset="0"/>
              </a:rPr>
              <a:t>1</a:t>
            </a:r>
            <a:r>
              <a:rPr lang="ru-RU" sz="2200" dirty="0">
                <a:latin typeface="Georgia" pitchFamily="18" charset="0"/>
              </a:rPr>
              <a:t>. Газ изотермически расширяется, совершая работу </a:t>
            </a:r>
            <a:r>
              <a:rPr lang="ru-RU" sz="2200" i="1" dirty="0">
                <a:latin typeface="Georgia" pitchFamily="18" charset="0"/>
              </a:rPr>
              <a:t>A</a:t>
            </a:r>
            <a:r>
              <a:rPr lang="ru-RU" sz="2200" baseline="-25000" dirty="0">
                <a:latin typeface="Georgia" pitchFamily="18" charset="0"/>
              </a:rPr>
              <a:t>12</a:t>
            </a:r>
            <a:r>
              <a:rPr lang="ru-RU" sz="2200" dirty="0">
                <a:latin typeface="Georgia" pitchFamily="18" charset="0"/>
              </a:rPr>
              <a:t>, при этом к газу подводится некоторое количество теплоты </a:t>
            </a:r>
            <a:r>
              <a:rPr lang="ru-RU" sz="2200" i="1" dirty="0">
                <a:latin typeface="Georgia" pitchFamily="18" charset="0"/>
              </a:rPr>
              <a:t>Q</a:t>
            </a:r>
            <a:r>
              <a:rPr lang="ru-RU" sz="2200" baseline="-25000" dirty="0">
                <a:latin typeface="Georgia" pitchFamily="18" charset="0"/>
              </a:rPr>
              <a:t>1</a:t>
            </a:r>
            <a:r>
              <a:rPr lang="ru-RU" sz="2200" dirty="0">
                <a:latin typeface="Georgia" pitchFamily="18" charset="0"/>
              </a:rPr>
              <a:t> = </a:t>
            </a:r>
            <a:r>
              <a:rPr lang="ru-RU" sz="2200" i="1" dirty="0" smtClean="0">
                <a:latin typeface="Georgia" pitchFamily="18" charset="0"/>
              </a:rPr>
              <a:t>A</a:t>
            </a:r>
            <a:r>
              <a:rPr lang="ru-RU" sz="2200" baseline="-25000" dirty="0" smtClean="0">
                <a:latin typeface="Georgia" pitchFamily="18" charset="0"/>
              </a:rPr>
              <a:t>12</a:t>
            </a:r>
            <a:r>
              <a:rPr lang="ru-RU" sz="2200" dirty="0" smtClean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Georgia" pitchFamily="18" charset="0"/>
              </a:rPr>
              <a:t>(</a:t>
            </a:r>
            <a:r>
              <a:rPr lang="en-US" sz="2200" dirty="0" smtClean="0">
                <a:latin typeface="Georgia" pitchFamily="18" charset="0"/>
              </a:rPr>
              <a:t>B</a:t>
            </a:r>
            <a:r>
              <a:rPr lang="ru-RU" sz="2200" dirty="0" smtClean="0">
                <a:latin typeface="Georgia" pitchFamily="18" charset="0"/>
              </a:rPr>
              <a:t>–</a:t>
            </a:r>
            <a:r>
              <a:rPr lang="en-US" sz="2200" dirty="0" smtClean="0">
                <a:latin typeface="Georgia" pitchFamily="18" charset="0"/>
              </a:rPr>
              <a:t>C</a:t>
            </a:r>
            <a:r>
              <a:rPr lang="ru-RU" sz="2200" dirty="0" smtClean="0">
                <a:latin typeface="Georgia" pitchFamily="18" charset="0"/>
              </a:rPr>
              <a:t>) Далее </a:t>
            </a:r>
            <a:r>
              <a:rPr lang="ru-RU" sz="2200" dirty="0">
                <a:latin typeface="Georgia" pitchFamily="18" charset="0"/>
              </a:rPr>
              <a:t>на адиабатическом участке </a:t>
            </a:r>
            <a:r>
              <a:rPr lang="ru-RU" sz="2200" dirty="0" smtClean="0">
                <a:latin typeface="Georgia" pitchFamily="18" charset="0"/>
              </a:rPr>
              <a:t>газ </a:t>
            </a:r>
            <a:r>
              <a:rPr lang="ru-RU" sz="2200" dirty="0">
                <a:latin typeface="Georgia" pitchFamily="18" charset="0"/>
              </a:rPr>
              <a:t>помещается в адиабатическую оболочку и продолжает расширяться в отсутствие теплообмена. На этом участке газ совершает работу </a:t>
            </a:r>
            <a:r>
              <a:rPr lang="ru-RU" sz="2200" i="1" dirty="0">
                <a:latin typeface="Georgia" pitchFamily="18" charset="0"/>
              </a:rPr>
              <a:t>A</a:t>
            </a:r>
            <a:r>
              <a:rPr lang="ru-RU" sz="2200" baseline="-25000" dirty="0">
                <a:latin typeface="Georgia" pitchFamily="18" charset="0"/>
              </a:rPr>
              <a:t>23</a:t>
            </a:r>
            <a:r>
              <a:rPr lang="ru-RU" sz="2200" dirty="0">
                <a:latin typeface="Georgia" pitchFamily="18" charset="0"/>
              </a:rPr>
              <a:t> &gt; 0. Температура газа при адиабатическом расширении падает до значения </a:t>
            </a:r>
            <a:r>
              <a:rPr lang="ru-RU" sz="2200" i="1" dirty="0">
                <a:latin typeface="Georgia" pitchFamily="18" charset="0"/>
              </a:rPr>
              <a:t>T</a:t>
            </a:r>
            <a:r>
              <a:rPr lang="ru-RU" sz="2200" baseline="-25000" dirty="0">
                <a:latin typeface="Georgia" pitchFamily="18" charset="0"/>
              </a:rPr>
              <a:t>2</a:t>
            </a:r>
            <a:r>
              <a:rPr lang="ru-RU" sz="2200" dirty="0">
                <a:latin typeface="Georgia" pitchFamily="18" charset="0"/>
              </a:rPr>
              <a:t>. </a:t>
            </a:r>
            <a:endParaRPr lang="ru-RU" sz="22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Georgia" pitchFamily="18" charset="0"/>
              </a:rPr>
              <a:t>(</a:t>
            </a:r>
            <a:r>
              <a:rPr lang="en-US" sz="2200" dirty="0" smtClean="0">
                <a:latin typeface="Georgia" pitchFamily="18" charset="0"/>
              </a:rPr>
              <a:t>C</a:t>
            </a:r>
            <a:r>
              <a:rPr lang="ru-RU" sz="2200" dirty="0" smtClean="0">
                <a:latin typeface="Georgia" pitchFamily="18" charset="0"/>
              </a:rPr>
              <a:t>–</a:t>
            </a:r>
            <a:r>
              <a:rPr lang="en-US" sz="2200" dirty="0" smtClean="0">
                <a:latin typeface="Georgia" pitchFamily="18" charset="0"/>
              </a:rPr>
              <a:t>D</a:t>
            </a:r>
            <a:r>
              <a:rPr lang="ru-RU" sz="2200" dirty="0" smtClean="0">
                <a:latin typeface="Georgia" pitchFamily="18" charset="0"/>
              </a:rPr>
              <a:t>) На </a:t>
            </a:r>
            <a:r>
              <a:rPr lang="ru-RU" sz="2200" dirty="0">
                <a:latin typeface="Georgia" pitchFamily="18" charset="0"/>
              </a:rPr>
              <a:t>следующем изотермическом участке </a:t>
            </a:r>
            <a:r>
              <a:rPr lang="ru-RU" sz="2200" dirty="0" smtClean="0">
                <a:latin typeface="Georgia" pitchFamily="18" charset="0"/>
              </a:rPr>
              <a:t>газ </a:t>
            </a:r>
            <a:r>
              <a:rPr lang="ru-RU" sz="2200" dirty="0">
                <a:latin typeface="Georgia" pitchFamily="18" charset="0"/>
              </a:rPr>
              <a:t>приводится в тепловой контакт с холодным тепловым резервуаром (холодильником) при температуре </a:t>
            </a:r>
            <a:r>
              <a:rPr lang="ru-RU" sz="2200" i="1" dirty="0">
                <a:latin typeface="Georgia" pitchFamily="18" charset="0"/>
              </a:rPr>
              <a:t>T</a:t>
            </a:r>
            <a:r>
              <a:rPr lang="ru-RU" sz="2200" baseline="-25000" dirty="0">
                <a:latin typeface="Georgia" pitchFamily="18" charset="0"/>
              </a:rPr>
              <a:t>2</a:t>
            </a:r>
            <a:r>
              <a:rPr lang="ru-RU" sz="2200" dirty="0">
                <a:latin typeface="Georgia" pitchFamily="18" charset="0"/>
              </a:rPr>
              <a:t> &lt; </a:t>
            </a:r>
            <a:r>
              <a:rPr lang="ru-RU" sz="2200" i="1" dirty="0">
                <a:latin typeface="Georgia" pitchFamily="18" charset="0"/>
              </a:rPr>
              <a:t>T</a:t>
            </a:r>
            <a:r>
              <a:rPr lang="ru-RU" sz="2200" baseline="-25000" dirty="0">
                <a:latin typeface="Georgia" pitchFamily="18" charset="0"/>
              </a:rPr>
              <a:t>1</a:t>
            </a:r>
            <a:r>
              <a:rPr lang="ru-RU" sz="2200" dirty="0">
                <a:latin typeface="Georgia" pitchFamily="18" charset="0"/>
              </a:rPr>
              <a:t>. Происходит процесс изотермического сжатия. Газ совершает работу </a:t>
            </a:r>
            <a:r>
              <a:rPr lang="ru-RU" sz="2200" i="1" dirty="0">
                <a:latin typeface="Georgia" pitchFamily="18" charset="0"/>
              </a:rPr>
              <a:t>A</a:t>
            </a:r>
            <a:r>
              <a:rPr lang="ru-RU" sz="2200" baseline="-25000" dirty="0">
                <a:latin typeface="Georgia" pitchFamily="18" charset="0"/>
              </a:rPr>
              <a:t>34</a:t>
            </a:r>
            <a:r>
              <a:rPr lang="ru-RU" sz="2200" dirty="0">
                <a:latin typeface="Georgia" pitchFamily="18" charset="0"/>
              </a:rPr>
              <a:t> &lt; 0 и отдает тепло </a:t>
            </a:r>
            <a:r>
              <a:rPr lang="ru-RU" sz="2200" i="1" dirty="0">
                <a:latin typeface="Georgia" pitchFamily="18" charset="0"/>
              </a:rPr>
              <a:t>Q</a:t>
            </a:r>
            <a:r>
              <a:rPr lang="ru-RU" sz="2200" baseline="-25000" dirty="0">
                <a:latin typeface="Georgia" pitchFamily="18" charset="0"/>
              </a:rPr>
              <a:t>2</a:t>
            </a:r>
            <a:r>
              <a:rPr lang="ru-RU" sz="2200" dirty="0">
                <a:latin typeface="Georgia" pitchFamily="18" charset="0"/>
              </a:rPr>
              <a:t> &lt; 0, равное произведенной работе </a:t>
            </a:r>
            <a:r>
              <a:rPr lang="ru-RU" sz="2200" i="1" dirty="0">
                <a:latin typeface="Georgia" pitchFamily="18" charset="0"/>
              </a:rPr>
              <a:t>A</a:t>
            </a:r>
            <a:r>
              <a:rPr lang="ru-RU" sz="2200" baseline="-25000" dirty="0">
                <a:latin typeface="Georgia" pitchFamily="18" charset="0"/>
              </a:rPr>
              <a:t>34</a:t>
            </a:r>
            <a:r>
              <a:rPr lang="ru-RU" sz="2200" dirty="0">
                <a:latin typeface="Georgia" pitchFamily="18" charset="0"/>
              </a:rPr>
              <a:t>. Внутренняя энергия газа не изменяется. </a:t>
            </a:r>
            <a:endParaRPr lang="ru-RU" sz="22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Georgia" pitchFamily="18" charset="0"/>
              </a:rPr>
              <a:t>(</a:t>
            </a:r>
            <a:r>
              <a:rPr lang="en-US" sz="2200" dirty="0" smtClean="0">
                <a:latin typeface="Georgia" pitchFamily="18" charset="0"/>
              </a:rPr>
              <a:t>D</a:t>
            </a:r>
            <a:r>
              <a:rPr lang="ru-RU" sz="2200" dirty="0" smtClean="0">
                <a:latin typeface="Georgia" pitchFamily="18" charset="0"/>
              </a:rPr>
              <a:t>-</a:t>
            </a:r>
            <a:r>
              <a:rPr lang="en-US" sz="2200" dirty="0" smtClean="0">
                <a:latin typeface="Georgia" pitchFamily="18" charset="0"/>
              </a:rPr>
              <a:t>A</a:t>
            </a:r>
            <a:r>
              <a:rPr lang="ru-RU" sz="2200" dirty="0" smtClean="0">
                <a:latin typeface="Georgia" pitchFamily="18" charset="0"/>
              </a:rPr>
              <a:t>) На участке </a:t>
            </a:r>
            <a:r>
              <a:rPr lang="ru-RU" sz="2200" dirty="0">
                <a:latin typeface="Georgia" pitchFamily="18" charset="0"/>
              </a:rPr>
              <a:t>адиабатического сжатия газ вновь помещается в адиабатическую оболочку. При сжатии температура газа повышается до значения </a:t>
            </a:r>
            <a:r>
              <a:rPr lang="ru-RU" sz="2200" i="1" dirty="0">
                <a:latin typeface="Georgia" pitchFamily="18" charset="0"/>
              </a:rPr>
              <a:t>T</a:t>
            </a:r>
            <a:r>
              <a:rPr lang="ru-RU" sz="2200" baseline="-25000" dirty="0">
                <a:latin typeface="Georgia" pitchFamily="18" charset="0"/>
              </a:rPr>
              <a:t>1</a:t>
            </a:r>
            <a:r>
              <a:rPr lang="ru-RU" sz="2200" dirty="0">
                <a:latin typeface="Georgia" pitchFamily="18" charset="0"/>
              </a:rPr>
              <a:t>, газ совершает работу </a:t>
            </a:r>
            <a:r>
              <a:rPr lang="ru-RU" sz="2200" i="1" dirty="0">
                <a:latin typeface="Georgia" pitchFamily="18" charset="0"/>
              </a:rPr>
              <a:t>A</a:t>
            </a:r>
            <a:r>
              <a:rPr lang="ru-RU" sz="2200" baseline="-25000" dirty="0">
                <a:latin typeface="Georgia" pitchFamily="18" charset="0"/>
              </a:rPr>
              <a:t>41</a:t>
            </a:r>
            <a:r>
              <a:rPr lang="ru-RU" sz="2200" dirty="0">
                <a:latin typeface="Georgia" pitchFamily="18" charset="0"/>
              </a:rPr>
              <a:t> &lt; 0. </a:t>
            </a:r>
            <a:endParaRPr lang="ru-RU" sz="22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1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79388" y="333375"/>
                <a:ext cx="8785100" cy="6263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Полная работа </a:t>
                </a:r>
                <a:r>
                  <a:rPr lang="ru-RU" sz="24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A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, совершаемая газом за цикл, равна сумме работ на отдельных участках</a:t>
                </a:r>
                <a:r>
                  <a:rPr lang="ru-RU" sz="24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:</a:t>
                </a:r>
              </a:p>
              <a:p>
                <a:pPr marL="0" indent="0" algn="ctr">
                  <a:buNone/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 </a:t>
                </a:r>
                <a:r>
                  <a:rPr lang="pt-BR" sz="28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pt-BR" sz="28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 = </a:t>
                </a:r>
                <a:r>
                  <a:rPr lang="pt-BR" sz="28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pt-BR" sz="2800" baseline="-25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12</a:t>
                </a:r>
                <a:r>
                  <a:rPr lang="pt-BR" sz="28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 + </a:t>
                </a:r>
                <a:r>
                  <a:rPr lang="pt-BR" sz="28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pt-BR" sz="2800" baseline="-25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23</a:t>
                </a:r>
                <a:r>
                  <a:rPr lang="pt-BR" sz="28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 + </a:t>
                </a:r>
                <a:r>
                  <a:rPr lang="pt-BR" sz="28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pt-BR" sz="2800" baseline="-25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34</a:t>
                </a:r>
                <a:r>
                  <a:rPr lang="pt-BR" sz="28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 + </a:t>
                </a:r>
                <a:r>
                  <a:rPr lang="pt-BR" sz="2800" i="1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A</a:t>
                </a:r>
                <a:r>
                  <a:rPr lang="pt-BR" sz="2800" baseline="-250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eorgia" pitchFamily="18" charset="0"/>
                  </a:rPr>
                  <a:t>41</a:t>
                </a:r>
                <a:endParaRPr lang="ru-RU" sz="28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На диаграмме (</a:t>
                </a:r>
                <a:r>
                  <a:rPr lang="ru-RU" sz="24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p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, </a:t>
                </a:r>
                <a:r>
                  <a:rPr lang="ru-RU" sz="24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V</a:t>
                </a:r>
                <a:r>
                  <a:rPr lang="ru-RU" sz="24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) эта работа равна площади цикла. </a:t>
                </a:r>
                <a:endPara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А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ea typeface="Cambria Math" pitchFamily="18" charset="0"/>
                    <a:cs typeface="Times New Roman" pitchFamily="18" charset="0"/>
                  </a:rPr>
                  <a:t>₁₂ = 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ea typeface="Cambria Math" pitchFamily="18" charset="0"/>
                    <a:cs typeface="Times New Roman" pitchFamily="18" charset="0"/>
                  </a:rPr>
                  <a:t>Q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ea typeface="Cambria Math" pitchFamily="18" charset="0"/>
                    <a:cs typeface="Times New Roman" pitchFamily="18" charset="0"/>
                  </a:rPr>
                  <a:t>₁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 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А</a:t>
                </a: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₂₃ = - ∆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U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₂₃   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₃₄= A </a:t>
                </a:r>
                <a:r>
                  <a:rPr lang="ru-RU" sz="2800" dirty="0" err="1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сж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= Q₂</a:t>
                </a:r>
                <a:r>
                  <a:rPr lang="ru-RU" sz="2800" baseline="-250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   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₄₁=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∆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U₄₁ </a:t>
                </a:r>
                <a:endParaRPr lang="ru-RU" sz="28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l-GR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Δ</a:t>
                </a:r>
                <a:r>
                  <a:rPr lang="en-US" sz="28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U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 = </a:t>
                </a:r>
                <a:r>
                  <a:rPr lang="en-US" sz="28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C</a:t>
                </a:r>
                <a:r>
                  <a:rPr lang="en-US" sz="2800" i="1" baseline="-250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V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 (</a:t>
                </a:r>
                <a:r>
                  <a:rPr lang="en-US" sz="28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T</a:t>
                </a:r>
                <a:r>
                  <a:rPr lang="en-US" sz="2800" baseline="-250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2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 – </a:t>
                </a:r>
                <a:r>
                  <a:rPr lang="en-US" sz="2800" i="1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T</a:t>
                </a:r>
                <a:r>
                  <a:rPr lang="en-US" sz="2800" baseline="-250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1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)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        </a:t>
                </a:r>
                <a:endParaRPr lang="en-US" sz="2800" dirty="0" smtClean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А</a:t>
                </a:r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₂₃ = - 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  <a:cs typeface="Times New Roman" pitchFamily="18" charset="0"/>
                  </a:rPr>
                  <a:t>A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₄₁</a:t>
                </a:r>
                <a:endParaRPr lang="ru-RU" sz="28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                 </a:t>
                </a:r>
                <a:r>
                  <a:rPr lang="el-GR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η</a:t>
                </a:r>
                <a:r>
                  <a:rPr lang="fr-FR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=</a:t>
                </a: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pt-BR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Georgia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=</a:t>
                </a:r>
                <a:r>
                  <a:rPr lang="ru-RU" sz="2800" dirty="0" smtClean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Q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ru-RU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= </a:t>
                </a:r>
                <a:r>
                  <a:rPr lang="en-US" sz="2800" dirty="0">
                    <a:solidFill>
                      <a:schemeClr val="accent2">
                        <a:lumMod val="50000"/>
                      </a:schemeClr>
                    </a:solidFill>
                    <a:latin typeface="Georgia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 –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ru-RU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Georgia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ru-RU" sz="2800" dirty="0">
                  <a:latin typeface="Georgia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chemeClr val="accent2">
                      <a:lumMod val="50000"/>
                    </a:schemeClr>
                  </a:solidFill>
                  <a:latin typeface="Georgia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388" y="333375"/>
                <a:ext cx="8785100" cy="6263959"/>
              </a:xfrm>
              <a:prstGeom prst="rect">
                <a:avLst/>
              </a:prstGeom>
              <a:blipFill rotWithShape="1">
                <a:blip r:embed="rId2"/>
                <a:stretch>
                  <a:fillRect l="-1387" t="-7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5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КПД цикла Карно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64324"/>
              </p:ext>
            </p:extLst>
          </p:nvPr>
        </p:nvGraphicFramePr>
        <p:xfrm>
          <a:off x="2483768" y="4365104"/>
          <a:ext cx="3888432" cy="1448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3" imgW="1180588" imgH="431613" progId="Equation.3">
                  <p:embed/>
                </p:oleObj>
              </mc:Choice>
              <mc:Fallback>
                <p:oleObj name="Формула" r:id="rId3" imgW="1180588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365104"/>
                        <a:ext cx="3888432" cy="1448632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105011"/>
              </p:ext>
            </p:extLst>
          </p:nvPr>
        </p:nvGraphicFramePr>
        <p:xfrm>
          <a:off x="2987824" y="1772816"/>
          <a:ext cx="2862002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5" imgW="761669" imgH="431613" progId="Equation.3">
                  <p:embed/>
                </p:oleObj>
              </mc:Choice>
              <mc:Fallback>
                <p:oleObj name="Формула" r:id="rId5" imgW="761669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772816"/>
                        <a:ext cx="2862002" cy="165618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" y="1238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Циклы карбюраторного двигателя внутреннего сгорания (1) и дизельного двигателя (2)</a:t>
            </a:r>
          </a:p>
        </p:txBody>
      </p:sp>
      <p:pic>
        <p:nvPicPr>
          <p:cNvPr id="8194" name="Picture 2" descr="http://physics.ru/courses/op25part1/content/chapter3/section/paragraph11/images/3-11-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0594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80963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В общем виде: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492250" y="1125538"/>
          <a:ext cx="6481763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Формула" r:id="rId3" imgW="1320227" imgH="393529" progId="Equation.3">
                  <p:embed/>
                </p:oleObj>
              </mc:Choice>
              <mc:Fallback>
                <p:oleObj name="Формула" r:id="rId3" imgW="132022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1125538"/>
                        <a:ext cx="6481763" cy="2559050"/>
                      </a:xfrm>
                      <a:prstGeom prst="rect">
                        <a:avLst/>
                      </a:prstGeom>
                      <a:noFill/>
                      <a:ln w="76200" cmpd="sng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57175" y="3933825"/>
            <a:ext cx="84248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00FF"/>
                </a:solidFill>
              </a:rPr>
              <a:t>где </a:t>
            </a:r>
            <a:r>
              <a:rPr lang="en-US" altLang="ru-RU" sz="2800" b="1">
                <a:solidFill>
                  <a:srgbClr val="0000FF"/>
                </a:solidFill>
              </a:rPr>
              <a:t>i – </a:t>
            </a:r>
            <a:r>
              <a:rPr lang="ru-RU" altLang="ru-RU" sz="2800" b="1">
                <a:solidFill>
                  <a:srgbClr val="0000FF"/>
                </a:solidFill>
              </a:rPr>
              <a:t>число степеней свободы молекул газа (</a:t>
            </a:r>
            <a:r>
              <a:rPr lang="en-US" altLang="ru-RU" sz="2800" b="1">
                <a:solidFill>
                  <a:srgbClr val="0000FF"/>
                </a:solidFill>
              </a:rPr>
              <a:t>i = 3 </a:t>
            </a:r>
            <a:r>
              <a:rPr lang="ru-RU" altLang="ru-RU" sz="2800" b="1">
                <a:solidFill>
                  <a:srgbClr val="0000FF"/>
                </a:solidFill>
              </a:rPr>
              <a:t>для одноатомного газа и </a:t>
            </a:r>
          </a:p>
          <a:p>
            <a:pPr algn="ctr" eaLnBrk="1" hangingPunct="1"/>
            <a:r>
              <a:rPr lang="en-US" altLang="ru-RU" sz="2800" b="1">
                <a:solidFill>
                  <a:srgbClr val="0000FF"/>
                </a:solidFill>
              </a:rPr>
              <a:t>i =</a:t>
            </a:r>
            <a:r>
              <a:rPr lang="ru-RU" altLang="ru-RU" sz="2800" b="1">
                <a:solidFill>
                  <a:srgbClr val="0000FF"/>
                </a:solidFill>
              </a:rPr>
              <a:t> 5 для двухатомного газа)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7175" y="5373688"/>
            <a:ext cx="8424863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>
                <a:solidFill>
                  <a:srgbClr val="0000FF"/>
                </a:solidFill>
              </a:rPr>
              <a:t>Степень свободы – количество независимых «координат» полностью описывающее положение молекулы (атома) в пространстве.</a:t>
            </a: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2317286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99833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en-US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тепловыми </a:t>
            </a:r>
            <a:r>
              <a:rPr lang="ru-RU" sz="31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двигателями.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54461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атмосферы</a:t>
            </a: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Загрязнение атмосферы выхлопными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газами (кислотные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дожди)</a:t>
            </a: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Углекислый газ</a:t>
            </a:r>
            <a:endParaRPr lang="en-US" sz="3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 усиливает «парниковый эффект»</a:t>
            </a:r>
          </a:p>
          <a:p>
            <a:pPr lvl="1"/>
            <a:endParaRPr lang="ru-RU" sz="3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</a:t>
            </a:r>
            <a:r>
              <a:rPr lang="en-US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почвы</a:t>
            </a:r>
            <a:endParaRPr lang="ru-RU" sz="3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Загрязнение почвы вредными соединениями свинца и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углеводородов</a:t>
            </a:r>
          </a:p>
          <a:p>
            <a:pPr lvl="2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Загрязнение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почвы резиновой пылью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от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шин.</a:t>
            </a: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Отведение все новых площадей под автомагистрали, гаражи и стоянки, заправочные станции и мастерские.</a:t>
            </a:r>
          </a:p>
          <a:p>
            <a:pPr lvl="1"/>
            <a:endParaRPr lang="ru-RU" sz="3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Шумовое  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загрязнение</a:t>
            </a: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Шум 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двигателя</a:t>
            </a:r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en-US" sz="3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2"/>
            <a:r>
              <a:rPr lang="ru-RU" sz="3400" b="1" dirty="0">
                <a:solidFill>
                  <a:schemeClr val="accent2">
                    <a:lumMod val="50000"/>
                  </a:schemeClr>
                </a:solidFill>
              </a:rPr>
              <a:t>Ш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</a:rPr>
              <a:t>ум колес</a:t>
            </a:r>
            <a:endParaRPr lang="ru-RU" sz="3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26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Холодильная машина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64088" y="1600200"/>
            <a:ext cx="3600400" cy="5257800"/>
          </a:xfrm>
        </p:spPr>
        <p:txBody>
          <a:bodyPr>
            <a:normAutofit fontScale="85000" lnSpcReduction="1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Gill Sans MT" pitchFamily="34" charset="0"/>
              </a:rPr>
              <a:t>Q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₁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-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количество теплоты, переданное воздуху  в помещении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Q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₂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-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.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количество теплоты,  отобранное  у продуктов.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ambria Math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Cambria Math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</a:rPr>
              <a:t>А -  работа электрического тока.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20" name="Picture 4" descr="http://physics.ru/courses/op25part1/content/chapter3/section/paragraph11/images/3-11-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12776"/>
            <a:ext cx="4419851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5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Спепени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свободы</a:t>
            </a:r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7504" y="908720"/>
            <a:ext cx="89289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n-lt"/>
              </a:rPr>
              <a:t>Молекулу одноатомного газа (в виду ее малости) можно рассматривать как материальную точку, которой приписывают три степени свободы поступательного движения: </a:t>
            </a:r>
            <a:r>
              <a:rPr lang="ru-RU" sz="3200" i="1" dirty="0" smtClean="0">
                <a:latin typeface="+mn-lt"/>
              </a:rPr>
              <a:t>i=</a:t>
            </a:r>
            <a:r>
              <a:rPr lang="ru-RU" sz="3200" i="1" dirty="0" err="1" smtClean="0">
                <a:latin typeface="+mn-lt"/>
              </a:rPr>
              <a:t>i</a:t>
            </a:r>
            <a:r>
              <a:rPr lang="ru-RU" sz="3200" i="1" baseline="-25000" dirty="0" err="1" smtClean="0">
                <a:latin typeface="+mn-lt"/>
              </a:rPr>
              <a:t>поступательн</a:t>
            </a:r>
            <a:r>
              <a:rPr lang="ru-RU" sz="3200" i="1" baseline="-25000" dirty="0" smtClean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 </a:t>
            </a:r>
            <a:r>
              <a:rPr lang="ru-RU" sz="2800" dirty="0" smtClean="0">
                <a:latin typeface="+mn-lt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testent.ucoz.ru/_pu/17/884508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3"/>
            <a:ext cx="4176464" cy="37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04048" y="2601491"/>
                <a:ext cx="3816424" cy="1129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ru-RU" sz="3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2601491"/>
                <a:ext cx="3816424" cy="11294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24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6172" y="0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Спепени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свободы</a:t>
            </a:r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819" y="620688"/>
            <a:ext cx="89289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+mn-lt"/>
              </a:rPr>
              <a:t>Молекула двухатомного газа рассматривается как совокупность двух материальных точек, жестко связанных недеформируемой </a:t>
            </a:r>
            <a:r>
              <a:rPr lang="ru-RU" sz="2400" dirty="0" smtClean="0">
                <a:latin typeface="+mn-lt"/>
              </a:rPr>
              <a:t>связью. </a:t>
            </a:r>
          </a:p>
          <a:p>
            <a:r>
              <a:rPr lang="ru-RU" sz="2400" dirty="0" smtClean="0">
                <a:latin typeface="+mn-lt"/>
              </a:rPr>
              <a:t>Кроме </a:t>
            </a:r>
            <a:r>
              <a:rPr lang="ru-RU" sz="2400" dirty="0">
                <a:latin typeface="+mn-lt"/>
              </a:rPr>
              <a:t>трех поступательных степеней свободы, у такой молекулы появляются две вращательные степени </a:t>
            </a:r>
            <a:r>
              <a:rPr lang="ru-RU" sz="2400" dirty="0" smtClean="0">
                <a:latin typeface="+mn-lt"/>
              </a:rPr>
              <a:t>свободы: </a:t>
            </a:r>
            <a:r>
              <a:rPr lang="ru-RU" sz="3200" i="1" dirty="0" smtClean="0">
                <a:latin typeface="+mn-lt"/>
              </a:rPr>
              <a:t>i=</a:t>
            </a:r>
            <a:r>
              <a:rPr lang="ru-RU" sz="3200" i="1" dirty="0" err="1" smtClean="0">
                <a:latin typeface="+mn-lt"/>
              </a:rPr>
              <a:t>i</a:t>
            </a:r>
            <a:r>
              <a:rPr lang="ru-RU" sz="3200" i="1" baseline="-25000" dirty="0" err="1" smtClean="0">
                <a:latin typeface="+mn-lt"/>
              </a:rPr>
              <a:t>пост</a:t>
            </a:r>
            <a:r>
              <a:rPr lang="en-US" sz="3200" i="1" baseline="-25000" dirty="0" smtClean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 </a:t>
            </a:r>
            <a:r>
              <a:rPr lang="en-US" sz="2400" dirty="0" smtClean="0">
                <a:latin typeface="+mn-lt"/>
              </a:rPr>
              <a:t>+</a:t>
            </a:r>
            <a:r>
              <a:rPr lang="ru-RU" sz="2800" i="1" dirty="0" err="1" smtClean="0">
                <a:latin typeface="+mn-lt"/>
              </a:rPr>
              <a:t>i</a:t>
            </a:r>
            <a:r>
              <a:rPr lang="ru-RU" sz="2800" i="1" baseline="-25000" dirty="0" err="1" smtClean="0">
                <a:latin typeface="+mn-lt"/>
              </a:rPr>
              <a:t>вращ</a:t>
            </a:r>
            <a:r>
              <a:rPr lang="ru-RU" sz="2800" i="1" baseline="-25000" dirty="0" smtClean="0">
                <a:latin typeface="+mn-lt"/>
              </a:rPr>
              <a:t>.</a:t>
            </a:r>
            <a:r>
              <a:rPr lang="ru-RU" sz="2800" dirty="0" smtClean="0">
                <a:latin typeface="+mn-lt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3387" y="3644861"/>
                <a:ext cx="3816424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ru-RU" sz="3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87" y="3644861"/>
                <a:ext cx="3816424" cy="114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 descr="http://testent.ucoz.ru/_pu/17/832168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3913781" cy="333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76172" y="0"/>
            <a:ext cx="8229600" cy="706437"/>
          </a:xfrm>
        </p:spPr>
        <p:txBody>
          <a:bodyPr/>
          <a:lstStyle/>
          <a:p>
            <a:pPr eaLnBrk="1" hangingPunct="1"/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Спепени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свободы</a:t>
            </a:r>
            <a:endParaRPr lang="ru-RU" sz="36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0819" y="620688"/>
            <a:ext cx="8928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+mn-lt"/>
              </a:rPr>
              <a:t>Трехатомная </a:t>
            </a:r>
            <a:r>
              <a:rPr lang="ru-RU" sz="2400" dirty="0">
                <a:latin typeface="+mn-lt"/>
              </a:rPr>
              <a:t>и многоатомная нелинейные молекулы имеют шесть степеней свободы: три поступательных и три вращательных</a:t>
            </a:r>
            <a:r>
              <a:rPr lang="ru-RU" sz="2400" dirty="0" smtClean="0">
                <a:latin typeface="+mn-lt"/>
              </a:rPr>
              <a:t>: </a:t>
            </a:r>
            <a:r>
              <a:rPr lang="ru-RU" sz="3200" i="1" dirty="0" smtClean="0">
                <a:latin typeface="+mn-lt"/>
              </a:rPr>
              <a:t>i=</a:t>
            </a:r>
            <a:r>
              <a:rPr lang="ru-RU" sz="3200" i="1" dirty="0" err="1" smtClean="0">
                <a:latin typeface="+mn-lt"/>
              </a:rPr>
              <a:t>i</a:t>
            </a:r>
            <a:r>
              <a:rPr lang="ru-RU" sz="3200" i="1" baseline="-25000" dirty="0" err="1" smtClean="0">
                <a:latin typeface="+mn-lt"/>
              </a:rPr>
              <a:t>пост</a:t>
            </a:r>
            <a:r>
              <a:rPr lang="en-US" sz="3200" i="1" baseline="-25000" dirty="0" smtClean="0">
                <a:latin typeface="+mn-lt"/>
              </a:rPr>
              <a:t>.</a:t>
            </a:r>
            <a:r>
              <a:rPr lang="ru-RU" sz="2400" dirty="0">
                <a:latin typeface="+mn-lt"/>
              </a:rPr>
              <a:t> </a:t>
            </a:r>
            <a:r>
              <a:rPr lang="en-US" sz="2400" dirty="0" smtClean="0">
                <a:latin typeface="+mn-lt"/>
              </a:rPr>
              <a:t>+</a:t>
            </a:r>
            <a:r>
              <a:rPr lang="ru-RU" sz="2800" i="1" dirty="0" err="1" smtClean="0">
                <a:latin typeface="+mn-lt"/>
              </a:rPr>
              <a:t>i</a:t>
            </a:r>
            <a:r>
              <a:rPr lang="ru-RU" sz="2800" i="1" baseline="-25000" dirty="0" err="1" smtClean="0">
                <a:latin typeface="+mn-lt"/>
              </a:rPr>
              <a:t>вращ</a:t>
            </a:r>
            <a:r>
              <a:rPr lang="ru-RU" sz="2800" i="1" baseline="-25000" dirty="0" smtClean="0">
                <a:latin typeface="+mn-lt"/>
              </a:rPr>
              <a:t>.</a:t>
            </a:r>
            <a:r>
              <a:rPr lang="ru-RU" sz="2800" dirty="0" smtClean="0">
                <a:latin typeface="+mn-lt"/>
              </a:rPr>
              <a:t>=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3387" y="3644861"/>
                <a:ext cx="3816424" cy="1140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𝑈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3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l-GR" sz="3600" b="0" i="1" smtClean="0">
                          <a:latin typeface="Cambria Math"/>
                          <a:ea typeface="Cambria Math"/>
                        </a:rPr>
                        <m:t>ν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ru-RU" sz="36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3600" b="0" i="1" smtClean="0">
                          <a:latin typeface="Cambria Math"/>
                          <a:ea typeface="Cambria Math"/>
                        </a:rPr>
                        <m:t>𝑇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387" y="3644861"/>
                <a:ext cx="3816424" cy="11407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62" name="Picture 2" descr="http://testent.ucoz.ru/_pu/17/149005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625805" cy="39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82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404813"/>
            <a:ext cx="9144000" cy="1143000"/>
          </a:xfrm>
        </p:spPr>
        <p:txBody>
          <a:bodyPr/>
          <a:lstStyle/>
          <a:p>
            <a:pPr eaLnBrk="1" hangingPunct="1"/>
            <a:r>
              <a:rPr lang="ru-RU" altLang="ru-RU" sz="4000" b="1" i="1" smtClean="0">
                <a:solidFill>
                  <a:srgbClr val="0000FF"/>
                </a:solidFill>
              </a:rPr>
              <a:t>Внутренняя энергия</a:t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r>
              <a:rPr lang="ru-RU" altLang="ru-RU" sz="4000" b="1" i="1" smtClean="0">
                <a:solidFill>
                  <a:srgbClr val="0000FF"/>
                </a:solidFill>
              </a:rPr>
              <a:t>идеального газа</a:t>
            </a:r>
            <a:br>
              <a:rPr lang="ru-RU" altLang="ru-RU" sz="4000" b="1" i="1" smtClean="0">
                <a:solidFill>
                  <a:srgbClr val="0000FF"/>
                </a:solidFill>
              </a:rPr>
            </a:br>
            <a:endParaRPr lang="ru-RU" altLang="ru-RU" sz="4000" b="1" i="1" smtClean="0">
              <a:solidFill>
                <a:srgbClr val="0000FF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3550" y="11382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FF0000"/>
                </a:solidFill>
              </a:rPr>
              <a:t>Не зависит </a:t>
            </a:r>
            <a:r>
              <a:rPr lang="ru-RU" altLang="ru-RU" smtClean="0"/>
              <a:t>от процессов внутри системы (р,</a:t>
            </a:r>
            <a:r>
              <a:rPr lang="en-US" altLang="ru-RU" smtClean="0"/>
              <a:t>V</a:t>
            </a:r>
            <a:r>
              <a:rPr lang="ru-RU" altLang="ru-RU" smtClean="0"/>
              <a:t>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FF0000"/>
                </a:solidFill>
              </a:rPr>
              <a:t>Зависит</a:t>
            </a:r>
            <a:r>
              <a:rPr lang="ru-RU" altLang="ru-RU" smtClean="0"/>
              <a:t> от температуры, вещества, числа молекул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>
                <a:solidFill>
                  <a:srgbClr val="FF0000"/>
                </a:solidFill>
              </a:rPr>
              <a:t>Является функцией состояния </a:t>
            </a:r>
            <a:r>
              <a:rPr lang="ru-RU" altLang="ru-RU" smtClean="0"/>
              <a:t>– характеризует состояние системы при данной температуре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mtClean="0"/>
              <a:t>Возможно сразу учитывать изменение температуры 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4306888" y="5445125"/>
          <a:ext cx="35560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Уравнение" r:id="rId3" imgW="1040948" imgH="393529" progId="Equation.3">
                  <p:embed/>
                </p:oleObj>
              </mc:Choice>
              <mc:Fallback>
                <p:oleObj name="Уравнение" r:id="rId3" imgW="104094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888" y="5445125"/>
                        <a:ext cx="3556000" cy="1346200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89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</TotalTime>
  <Words>1434</Words>
  <Application>Microsoft Office PowerPoint</Application>
  <PresentationFormat>Экран (4:3)</PresentationFormat>
  <Paragraphs>306</Paragraphs>
  <Slides>51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Тема Office</vt:lpstr>
      <vt:lpstr>Формула</vt:lpstr>
      <vt:lpstr>Уравнение</vt:lpstr>
      <vt:lpstr>ОСНОВЫ ТЕРМОДИНАМИКИ</vt:lpstr>
      <vt:lpstr>Внутренняя энергия  </vt:lpstr>
      <vt:lpstr>Презентация PowerPoint</vt:lpstr>
      <vt:lpstr>Внутренняя энергия идеального одноатомного газа </vt:lpstr>
      <vt:lpstr>В общем виде:</vt:lpstr>
      <vt:lpstr>Спепени свободы</vt:lpstr>
      <vt:lpstr>Спепени свободы</vt:lpstr>
      <vt:lpstr>Спепени свободы</vt:lpstr>
      <vt:lpstr>Внутренняя энергия идеального газа </vt:lpstr>
      <vt:lpstr>Реальный газ</vt:lpstr>
      <vt:lpstr>Презентация PowerPoint</vt:lpstr>
      <vt:lpstr>Презентация PowerPoint</vt:lpstr>
      <vt:lpstr>Презентация PowerPoint</vt:lpstr>
      <vt:lpstr>Презентация PowerPoint</vt:lpstr>
      <vt:lpstr>Изменение внутренней энергии тела ΔU</vt:lpstr>
      <vt:lpstr>Работа в термодинамике</vt:lpstr>
      <vt:lpstr>Презентация PowerPoint</vt:lpstr>
      <vt:lpstr>Геометрическое истолкование работы:</vt:lpstr>
      <vt:lpstr>Презентация PowerPoint</vt:lpstr>
      <vt:lpstr>Количество теплоты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Адиабатный процесс</vt:lpstr>
      <vt:lpstr>Презентация PowerPoint</vt:lpstr>
      <vt:lpstr>Презентация PowerPoint</vt:lpstr>
      <vt:lpstr>Презентация PowerPoint</vt:lpstr>
      <vt:lpstr>Презентация PowerPoint</vt:lpstr>
      <vt:lpstr>Адиабатный процесс</vt:lpstr>
      <vt:lpstr>Презентация PowerPoint</vt:lpstr>
      <vt:lpstr>Примеры </vt:lpstr>
      <vt:lpstr>Тепловые двигатели </vt:lpstr>
      <vt:lpstr>Презентация PowerPoint</vt:lpstr>
      <vt:lpstr>История создания теплового двигателя. </vt:lpstr>
      <vt:lpstr>Устройство теплового двигателя</vt:lpstr>
      <vt:lpstr>Принцип работы теплового двигателя</vt:lpstr>
      <vt:lpstr>КПД теплового двигателя.</vt:lpstr>
      <vt:lpstr>КПД теплового двигателя.</vt:lpstr>
      <vt:lpstr>КПД тепловых двигателей</vt:lpstr>
      <vt:lpstr>Цикл Карно</vt:lpstr>
      <vt:lpstr>Цикл Карно – самый эффективный цикл, имеющий максимальный КПД. Цикл Карно совершает газ, находящийся в цилиндре под поршнем. </vt:lpstr>
      <vt:lpstr>Цикл Карно</vt:lpstr>
      <vt:lpstr>Презентация PowerPoint</vt:lpstr>
      <vt:lpstr>Презентация PowerPoint</vt:lpstr>
      <vt:lpstr>КПД цикла Карно</vt:lpstr>
      <vt:lpstr>Презентация PowerPoint</vt:lpstr>
      <vt:lpstr>  Загрязнение окружающей среды тепловыми двигателями.  </vt:lpstr>
      <vt:lpstr>Холодильная машина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ТЕРМОДИНАМИКА</dc:title>
  <dc:creator>User</dc:creator>
  <cp:lastModifiedBy>112</cp:lastModifiedBy>
  <cp:revision>106</cp:revision>
  <dcterms:created xsi:type="dcterms:W3CDTF">2011-01-30T08:52:26Z</dcterms:created>
  <dcterms:modified xsi:type="dcterms:W3CDTF">2021-11-08T11:08:49Z</dcterms:modified>
</cp:coreProperties>
</file>